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8288000" cy="10287000"/>
  <p:notesSz cx="6858000" cy="9144000"/>
  <p:embeddedFontLst>
    <p:embeddedFont>
      <p:font typeface="Glass Antiqua" charset="1" panose="02000506000000020004"/>
      <p:regular r:id="rId49"/>
    </p:embeddedFont>
    <p:embeddedFont>
      <p:font typeface="Mali" charset="1" panose="00000500000000000000"/>
      <p:regular r:id="rId50"/>
    </p:embeddedFont>
    <p:embeddedFont>
      <p:font typeface="Mali Bold" charset="1" panose="00000800000000000000"/>
      <p:regular r:id="rId51"/>
    </p:embeddedFont>
    <p:embeddedFont>
      <p:font typeface="Mali Italics" charset="1" panose="00000500000000000000"/>
      <p:regular r:id="rId52"/>
    </p:embeddedFont>
    <p:embeddedFont>
      <p:font typeface="Arimo" charset="1" panose="020B0604020202020204"/>
      <p:regular r:id="rId53"/>
    </p:embeddedFont>
    <p:embeddedFont>
      <p:font typeface="Open Sans" charset="1" panose="020B0606030504020204"/>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https://higienacyfrowa.pl/test-higieny-cyfrowej/" TargetMode="External" Type="http://schemas.openxmlformats.org/officeDocument/2006/relationships/hyperlink"/><Relationship Id="rId5" Target="../media/image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6.png" Type="http://schemas.openxmlformats.org/officeDocument/2006/relationships/image"/><Relationship Id="rId4" Target="https://bonito.pl/autor/Johann+Hari/"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https://www.youtube.com/watch?v=I0_340zWOtA"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https://www.youtube.com/watch?v=I0_340zWOtA" TargetMode="External" Type="http://schemas.openxmlformats.org/officeDocument/2006/relationships/video"/></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https://open.spotify.com/episode/4iNgvA60syYLcaVyxWdds7" TargetMode="External" Type="http://schemas.openxmlformats.org/officeDocument/2006/relationships/hyperlink"/><Relationship Id="rId11" Target="https://open.spotify.com/episode/4iNgvA60syYLcaVyxWdds7" TargetMode="External" Type="http://schemas.openxmlformats.org/officeDocument/2006/relationships/hyperlink"/><Relationship Id="rId12" Target="https://open.spotify.com/episode/34XaXShlfr1PebfZKZ028v" TargetMode="External" Type="http://schemas.openxmlformats.org/officeDocument/2006/relationships/hyperlink"/><Relationship Id="rId2" Target="../media/image32.png" Type="http://schemas.openxmlformats.org/officeDocument/2006/relationships/image"/><Relationship Id="rId3" Target="https://open.spotify.com/episode/4iNgvA60syYLcaVyxWdds7" TargetMode="External" Type="http://schemas.openxmlformats.org/officeDocument/2006/relationships/hyperlink"/><Relationship Id="rId4" Target="https://open.spotify.com/episode/4iNgvA60syYLcaVyxWdds7" TargetMode="External" Type="http://schemas.openxmlformats.org/officeDocument/2006/relationships/hyperlink"/><Relationship Id="rId5" Target="https://open.spotify.com/episode/4iNgvA60syYLcaVyxWdds7" TargetMode="External" Type="http://schemas.openxmlformats.org/officeDocument/2006/relationships/hyperlink"/><Relationship Id="rId6" Target="https://open.spotify.com/episode/4iNgvA60syYLcaVyxWdds7" TargetMode="External" Type="http://schemas.openxmlformats.org/officeDocument/2006/relationships/hyperlink"/><Relationship Id="rId7" Target="https://open.spotify.com/episode/4iNgvA60syYLcaVyxWdds7" TargetMode="External" Type="http://schemas.openxmlformats.org/officeDocument/2006/relationships/hyperlink"/><Relationship Id="rId8" Target="https://open.spotify.com/episode/4iNgvA60syYLcaVyxWdds7" TargetMode="External" Type="http://schemas.openxmlformats.org/officeDocument/2006/relationships/hyperlink"/><Relationship Id="rId9" Target="https://open.spotify.com/episode/4iNgvA60syYLcaVyxWdds7"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2.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3.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4.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5.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6.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8.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49.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media/image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https://www.gov.pl/web/cyfryzacja" TargetMode="External" Type="http://schemas.openxmlformats.org/officeDocument/2006/relationships/hyperlink"/><Relationship Id="rId5" Target="https://www.fundacja-zdrowie-dziecka.pl" TargetMode="External" Type="http://schemas.openxmlformats.org/officeDocument/2006/relationships/hyperlink"/><Relationship Id="rId6" Target="https://open.spotify.com/show/5Fg0MPQyi0kLBAuMpfPJW4" TargetMode="External" Type="http://schemas.openxmlformats.org/officeDocument/2006/relationships/hyperlink"/><Relationship Id="rId7" Target="https://higienacyfrowa.pl/publikacje/higiena-cyfrowa-doroslych/" TargetMode="External" Type="http://schemas.openxmlformats.org/officeDocument/2006/relationships/hyperlink"/><Relationship Id="rId8" Target="https://higienacyfrowa.pl/test-higieny-cyfrowej/"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100294" y="6618386"/>
            <a:ext cx="8444974" cy="506698"/>
          </a:xfrm>
          <a:custGeom>
            <a:avLst/>
            <a:gdLst/>
            <a:ahLst/>
            <a:cxnLst/>
            <a:rect r="r" b="b" t="t" l="l"/>
            <a:pathLst>
              <a:path h="506698" w="8444974">
                <a:moveTo>
                  <a:pt x="0" y="0"/>
                </a:moveTo>
                <a:lnTo>
                  <a:pt x="8444974" y="0"/>
                </a:lnTo>
                <a:lnTo>
                  <a:pt x="8444974" y="506699"/>
                </a:lnTo>
                <a:lnTo>
                  <a:pt x="0" y="5066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3924684"/>
            <a:ext cx="8588162" cy="3129340"/>
          </a:xfrm>
          <a:prstGeom prst="rect">
            <a:avLst/>
          </a:prstGeom>
        </p:spPr>
        <p:txBody>
          <a:bodyPr anchor="t" rtlCol="false" tIns="0" lIns="0" bIns="0" rIns="0">
            <a:spAutoFit/>
          </a:bodyPr>
          <a:lstStyle/>
          <a:p>
            <a:pPr algn="l" marL="0" indent="0" lvl="0">
              <a:lnSpc>
                <a:spcPts val="25441"/>
              </a:lnSpc>
              <a:spcBef>
                <a:spcPct val="0"/>
              </a:spcBef>
            </a:pPr>
            <a:r>
              <a:rPr lang="en-US" sz="18172">
                <a:solidFill>
                  <a:srgbClr val="333333"/>
                </a:solidFill>
                <a:latin typeface="Glass Antiqua"/>
                <a:ea typeface="Glass Antiqua"/>
                <a:cs typeface="Glass Antiqua"/>
                <a:sym typeface="Glass Antiqua"/>
              </a:rPr>
              <a:t>Cyfrowa</a:t>
            </a:r>
          </a:p>
        </p:txBody>
      </p:sp>
      <p:sp>
        <p:nvSpPr>
          <p:cNvPr name="TextBox 4" id="4"/>
          <p:cNvSpPr txBox="true"/>
          <p:nvPr/>
        </p:nvSpPr>
        <p:spPr>
          <a:xfrm rot="0">
            <a:off x="1100294" y="2914265"/>
            <a:ext cx="7601576" cy="2068018"/>
          </a:xfrm>
          <a:prstGeom prst="rect">
            <a:avLst/>
          </a:prstGeom>
        </p:spPr>
        <p:txBody>
          <a:bodyPr anchor="t" rtlCol="false" tIns="0" lIns="0" bIns="0" rIns="0">
            <a:spAutoFit/>
          </a:bodyPr>
          <a:lstStyle/>
          <a:p>
            <a:pPr algn="l" marL="0" indent="0" lvl="0">
              <a:lnSpc>
                <a:spcPts val="16739"/>
              </a:lnSpc>
              <a:spcBef>
                <a:spcPct val="0"/>
              </a:spcBef>
            </a:pPr>
            <a:r>
              <a:rPr lang="en-US" sz="11956">
                <a:solidFill>
                  <a:srgbClr val="333333"/>
                </a:solidFill>
                <a:latin typeface="Glass Antiqua"/>
                <a:ea typeface="Glass Antiqua"/>
                <a:cs typeface="Glass Antiqua"/>
                <a:sym typeface="Glass Antiqua"/>
              </a:rPr>
              <a:t>Higiena</a:t>
            </a:r>
          </a:p>
        </p:txBody>
      </p:sp>
      <p:sp>
        <p:nvSpPr>
          <p:cNvPr name="Freeform 5" id="5"/>
          <p:cNvSpPr/>
          <p:nvPr/>
        </p:nvSpPr>
        <p:spPr>
          <a:xfrm flipH="false" flipV="false" rot="1219077">
            <a:off x="-3595417" y="6670574"/>
            <a:ext cx="7768033" cy="5175452"/>
          </a:xfrm>
          <a:custGeom>
            <a:avLst/>
            <a:gdLst/>
            <a:ahLst/>
            <a:cxnLst/>
            <a:rect r="r" b="b" t="t" l="l"/>
            <a:pathLst>
              <a:path h="5175452" w="7768033">
                <a:moveTo>
                  <a:pt x="0" y="0"/>
                </a:moveTo>
                <a:lnTo>
                  <a:pt x="7768033" y="0"/>
                </a:lnTo>
                <a:lnTo>
                  <a:pt x="7768033" y="5175452"/>
                </a:lnTo>
                <a:lnTo>
                  <a:pt x="0" y="5175452"/>
                </a:lnTo>
                <a:lnTo>
                  <a:pt x="0" y="0"/>
                </a:lnTo>
                <a:close/>
              </a:path>
            </a:pathLst>
          </a:custGeom>
          <a:blipFill>
            <a:blip r:embed="rId4"/>
            <a:stretch>
              <a:fillRect l="0" t="0" r="0" b="0"/>
            </a:stretch>
          </a:blipFill>
        </p:spPr>
      </p:sp>
      <p:sp>
        <p:nvSpPr>
          <p:cNvPr name="Freeform 6" id="6"/>
          <p:cNvSpPr/>
          <p:nvPr/>
        </p:nvSpPr>
        <p:spPr>
          <a:xfrm flipH="false" flipV="false" rot="-7940624">
            <a:off x="14596917" y="-603246"/>
            <a:ext cx="7768033" cy="5175452"/>
          </a:xfrm>
          <a:custGeom>
            <a:avLst/>
            <a:gdLst/>
            <a:ahLst/>
            <a:cxnLst/>
            <a:rect r="r" b="b" t="t" l="l"/>
            <a:pathLst>
              <a:path h="5175452" w="7768033">
                <a:moveTo>
                  <a:pt x="0" y="0"/>
                </a:moveTo>
                <a:lnTo>
                  <a:pt x="7768033" y="0"/>
                </a:lnTo>
                <a:lnTo>
                  <a:pt x="7768033" y="5175452"/>
                </a:lnTo>
                <a:lnTo>
                  <a:pt x="0" y="5175452"/>
                </a:lnTo>
                <a:lnTo>
                  <a:pt x="0" y="0"/>
                </a:lnTo>
                <a:close/>
              </a:path>
            </a:pathLst>
          </a:custGeom>
          <a:blipFill>
            <a:blip r:embed="rId4"/>
            <a:stretch>
              <a:fillRect l="0" t="0" r="0" b="0"/>
            </a:stretch>
          </a:blipFill>
        </p:spPr>
      </p:sp>
      <p:sp>
        <p:nvSpPr>
          <p:cNvPr name="TextBox 7" id="7"/>
          <p:cNvSpPr txBox="true"/>
          <p:nvPr/>
        </p:nvSpPr>
        <p:spPr>
          <a:xfrm rot="0">
            <a:off x="2386217" y="539403"/>
            <a:ext cx="8183540" cy="1098912"/>
          </a:xfrm>
          <a:prstGeom prst="rect">
            <a:avLst/>
          </a:prstGeom>
        </p:spPr>
        <p:txBody>
          <a:bodyPr anchor="t" rtlCol="false" tIns="0" lIns="0" bIns="0" rIns="0">
            <a:spAutoFit/>
          </a:bodyPr>
          <a:lstStyle/>
          <a:p>
            <a:pPr algn="l">
              <a:lnSpc>
                <a:spcPts val="2955"/>
              </a:lnSpc>
            </a:pPr>
            <a:r>
              <a:rPr lang="en-US" sz="2110">
                <a:solidFill>
                  <a:srgbClr val="333333"/>
                </a:solidFill>
                <a:latin typeface="Mali"/>
                <a:ea typeface="Mali"/>
                <a:cs typeface="Mali"/>
                <a:sym typeface="Mali"/>
              </a:rPr>
              <a:t>Przedszkole z Oddziałami Specjalnymi i z Oddziałami Integracyjnymi nr 48 w Zabrzu</a:t>
            </a:r>
          </a:p>
          <a:p>
            <a:pPr algn="l" marL="0" indent="0" lvl="0">
              <a:lnSpc>
                <a:spcPts val="2955"/>
              </a:lnSpc>
              <a:spcBef>
                <a:spcPct val="0"/>
              </a:spcBef>
            </a:pPr>
          </a:p>
        </p:txBody>
      </p:sp>
      <p:sp>
        <p:nvSpPr>
          <p:cNvPr name="Freeform 8" id="8"/>
          <p:cNvSpPr/>
          <p:nvPr/>
        </p:nvSpPr>
        <p:spPr>
          <a:xfrm flipH="false" flipV="false" rot="0">
            <a:off x="9864282" y="939489"/>
            <a:ext cx="6652384" cy="8408022"/>
          </a:xfrm>
          <a:custGeom>
            <a:avLst/>
            <a:gdLst/>
            <a:ahLst/>
            <a:cxnLst/>
            <a:rect r="r" b="b" t="t" l="l"/>
            <a:pathLst>
              <a:path h="8408022" w="6652384">
                <a:moveTo>
                  <a:pt x="0" y="0"/>
                </a:moveTo>
                <a:lnTo>
                  <a:pt x="6652384" y="0"/>
                </a:lnTo>
                <a:lnTo>
                  <a:pt x="6652384" y="8408022"/>
                </a:lnTo>
                <a:lnTo>
                  <a:pt x="0" y="8408022"/>
                </a:lnTo>
                <a:lnTo>
                  <a:pt x="0" y="0"/>
                </a:lnTo>
                <a:close/>
              </a:path>
            </a:pathLst>
          </a:custGeom>
          <a:blipFill>
            <a:blip r:embed="rId5"/>
            <a:stretch>
              <a:fillRect l="0" t="-9376" r="0" b="-9376"/>
            </a:stretch>
          </a:blipFill>
        </p:spPr>
      </p:sp>
      <p:sp>
        <p:nvSpPr>
          <p:cNvPr name="Freeform 9" id="9"/>
          <p:cNvSpPr/>
          <p:nvPr/>
        </p:nvSpPr>
        <p:spPr>
          <a:xfrm flipH="false" flipV="false" rot="0">
            <a:off x="493977" y="231339"/>
            <a:ext cx="1726579" cy="1753141"/>
          </a:xfrm>
          <a:custGeom>
            <a:avLst/>
            <a:gdLst/>
            <a:ahLst/>
            <a:cxnLst/>
            <a:rect r="r" b="b" t="t" l="l"/>
            <a:pathLst>
              <a:path h="1753141" w="1726579">
                <a:moveTo>
                  <a:pt x="0" y="0"/>
                </a:moveTo>
                <a:lnTo>
                  <a:pt x="1726579" y="0"/>
                </a:lnTo>
                <a:lnTo>
                  <a:pt x="1726579" y="1753141"/>
                </a:lnTo>
                <a:lnTo>
                  <a:pt x="0" y="1753141"/>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264997" y="2331933"/>
            <a:ext cx="11504116" cy="899413"/>
          </a:xfrm>
          <a:custGeom>
            <a:avLst/>
            <a:gdLst/>
            <a:ahLst/>
            <a:cxnLst/>
            <a:rect r="r" b="b" t="t" l="l"/>
            <a:pathLst>
              <a:path h="899413" w="11504116">
                <a:moveTo>
                  <a:pt x="0" y="0"/>
                </a:moveTo>
                <a:lnTo>
                  <a:pt x="11504116" y="0"/>
                </a:lnTo>
                <a:lnTo>
                  <a:pt x="11504116" y="899413"/>
                </a:lnTo>
                <a:lnTo>
                  <a:pt x="0" y="8994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0" t="-23474" r="0" b="-23474"/>
              </a:stretch>
            </a:blipFill>
            <a:ln w="28575" cap="sq">
              <a:solidFill>
                <a:srgbClr val="303030"/>
              </a:solidFill>
              <a:prstDash val="solid"/>
              <a:miter/>
            </a:ln>
          </p:spPr>
        </p:sp>
      </p:grpSp>
      <p:sp>
        <p:nvSpPr>
          <p:cNvPr name="TextBox 5" id="5"/>
          <p:cNvSpPr txBox="true"/>
          <p:nvPr/>
        </p:nvSpPr>
        <p:spPr>
          <a:xfrm rot="0">
            <a:off x="916913" y="3636452"/>
            <a:ext cx="7989942" cy="5929630"/>
          </a:xfrm>
          <a:prstGeom prst="rect">
            <a:avLst/>
          </a:prstGeom>
        </p:spPr>
        <p:txBody>
          <a:bodyPr anchor="t" rtlCol="false" tIns="0" lIns="0" bIns="0" rIns="0">
            <a:spAutoFit/>
          </a:bodyPr>
          <a:lstStyle/>
          <a:p>
            <a:pPr algn="l" marL="604518" indent="-302259" lvl="1">
              <a:lnSpc>
                <a:spcPts val="3919"/>
              </a:lnSpc>
              <a:buFont typeface="Arial"/>
              <a:buChar char="•"/>
            </a:pPr>
            <a:r>
              <a:rPr lang="en-US" sz="2799">
                <a:solidFill>
                  <a:srgbClr val="333333"/>
                </a:solidFill>
                <a:latin typeface="Mali"/>
                <a:ea typeface="Mali"/>
                <a:cs typeface="Mali"/>
                <a:sym typeface="Mali"/>
              </a:rPr>
              <a:t>Największą grupę pod względem wykształcenia stanowili respondenci z </a:t>
            </a:r>
            <a:r>
              <a:rPr lang="en-US" b="true" sz="2799">
                <a:solidFill>
                  <a:srgbClr val="333333"/>
                </a:solidFill>
                <a:latin typeface="Mali Bold"/>
                <a:ea typeface="Mali Bold"/>
                <a:cs typeface="Mali Bold"/>
                <a:sym typeface="Mali Bold"/>
              </a:rPr>
              <a:t>wykształceniem</a:t>
            </a:r>
            <a:r>
              <a:rPr lang="en-US" sz="2799">
                <a:solidFill>
                  <a:srgbClr val="333333"/>
                </a:solidFill>
                <a:latin typeface="Mali"/>
                <a:ea typeface="Mali"/>
                <a:cs typeface="Mali"/>
                <a:sym typeface="Mali"/>
              </a:rPr>
              <a:t> </a:t>
            </a:r>
            <a:r>
              <a:rPr lang="en-US" b="true" sz="2799">
                <a:solidFill>
                  <a:srgbClr val="333333"/>
                </a:solidFill>
                <a:latin typeface="Mali Bold"/>
                <a:ea typeface="Mali Bold"/>
                <a:cs typeface="Mali Bold"/>
                <a:sym typeface="Mali Bold"/>
              </a:rPr>
              <a:t>wyższym</a:t>
            </a:r>
            <a:r>
              <a:rPr lang="en-US" sz="2799">
                <a:solidFill>
                  <a:srgbClr val="333333"/>
                </a:solidFill>
                <a:latin typeface="Mali"/>
                <a:ea typeface="Mali"/>
                <a:cs typeface="Mali"/>
                <a:sym typeface="Mali"/>
              </a:rPr>
              <a:t> (44,0%). </a:t>
            </a:r>
          </a:p>
          <a:p>
            <a:pPr algn="l" marL="604518" indent="-302259" lvl="1">
              <a:lnSpc>
                <a:spcPts val="3919"/>
              </a:lnSpc>
              <a:buFont typeface="Arial"/>
              <a:buChar char="•"/>
            </a:pPr>
            <a:r>
              <a:rPr lang="en-US" sz="2799">
                <a:solidFill>
                  <a:srgbClr val="333333"/>
                </a:solidFill>
                <a:latin typeface="Mali"/>
                <a:ea typeface="Mali"/>
                <a:cs typeface="Mali"/>
                <a:sym typeface="Mali"/>
              </a:rPr>
              <a:t>Ponad połowa uczestników badania (51,0%) była </a:t>
            </a:r>
            <a:r>
              <a:rPr lang="en-US" b="true" sz="2799">
                <a:solidFill>
                  <a:srgbClr val="333333"/>
                </a:solidFill>
                <a:latin typeface="Mali Bold"/>
                <a:ea typeface="Mali Bold"/>
                <a:cs typeface="Mali Bold"/>
                <a:sym typeface="Mali Bold"/>
              </a:rPr>
              <a:t>aktywna</a:t>
            </a:r>
            <a:r>
              <a:rPr lang="en-US" sz="2799">
                <a:solidFill>
                  <a:srgbClr val="333333"/>
                </a:solidFill>
                <a:latin typeface="Mali"/>
                <a:ea typeface="Mali"/>
                <a:cs typeface="Mali"/>
                <a:sym typeface="Mali"/>
              </a:rPr>
              <a:t> </a:t>
            </a:r>
            <a:r>
              <a:rPr lang="en-US" b="true" sz="2799">
                <a:solidFill>
                  <a:srgbClr val="333333"/>
                </a:solidFill>
                <a:latin typeface="Mali Bold"/>
                <a:ea typeface="Mali Bold"/>
                <a:cs typeface="Mali Bold"/>
                <a:sym typeface="Mali Bold"/>
              </a:rPr>
              <a:t>zawodowo</a:t>
            </a:r>
            <a:r>
              <a:rPr lang="en-US" sz="2799">
                <a:solidFill>
                  <a:srgbClr val="333333"/>
                </a:solidFill>
                <a:latin typeface="Mali"/>
                <a:ea typeface="Mali"/>
                <a:cs typeface="Mali"/>
                <a:sym typeface="Mali"/>
              </a:rPr>
              <a:t>. </a:t>
            </a:r>
          </a:p>
          <a:p>
            <a:pPr algn="l" marL="604518" indent="-302259" lvl="1">
              <a:lnSpc>
                <a:spcPts val="3919"/>
              </a:lnSpc>
              <a:buFont typeface="Arial"/>
              <a:buChar char="•"/>
            </a:pPr>
            <a:r>
              <a:rPr lang="en-US" b="true" sz="2799">
                <a:solidFill>
                  <a:srgbClr val="333333"/>
                </a:solidFill>
                <a:latin typeface="Mali Bold"/>
                <a:ea typeface="Mali Bold"/>
                <a:cs typeface="Mali Bold"/>
                <a:sym typeface="Mali Bold"/>
              </a:rPr>
              <a:t>Posiadanie</a:t>
            </a:r>
            <a:r>
              <a:rPr lang="en-US" sz="2799">
                <a:solidFill>
                  <a:srgbClr val="333333"/>
                </a:solidFill>
                <a:latin typeface="Mali"/>
                <a:ea typeface="Mali"/>
                <a:cs typeface="Mali"/>
                <a:sym typeface="Mali"/>
              </a:rPr>
              <a:t> </a:t>
            </a:r>
            <a:r>
              <a:rPr lang="en-US" b="true" sz="2799">
                <a:solidFill>
                  <a:srgbClr val="333333"/>
                </a:solidFill>
                <a:latin typeface="Mali Bold"/>
                <a:ea typeface="Mali Bold"/>
                <a:cs typeface="Mali Bold"/>
                <a:sym typeface="Mali Bold"/>
              </a:rPr>
              <a:t>dzieci</a:t>
            </a:r>
            <a:r>
              <a:rPr lang="en-US" sz="2799">
                <a:solidFill>
                  <a:srgbClr val="333333"/>
                </a:solidFill>
                <a:latin typeface="Mali"/>
                <a:ea typeface="Mali"/>
                <a:cs typeface="Mali"/>
                <a:sym typeface="Mali"/>
              </a:rPr>
              <a:t> w wieku szkolnym lub przedszkolnym zadeklarowało 31,7% respondentów. </a:t>
            </a:r>
          </a:p>
          <a:p>
            <a:pPr algn="l" marL="604518" indent="-302259" lvl="1">
              <a:lnSpc>
                <a:spcPts val="3919"/>
              </a:lnSpc>
              <a:buFont typeface="Arial"/>
              <a:buChar char="•"/>
            </a:pPr>
            <a:r>
              <a:rPr lang="en-US" sz="2799">
                <a:solidFill>
                  <a:srgbClr val="333333"/>
                </a:solidFill>
                <a:latin typeface="Mali"/>
                <a:ea typeface="Mali"/>
                <a:cs typeface="Mali"/>
                <a:sym typeface="Mali"/>
              </a:rPr>
              <a:t>Co drugi respondent (50,2%) korzystał z komputera lub innych urządzeń ekranowych </a:t>
            </a:r>
            <a:r>
              <a:rPr lang="en-US" b="true" sz="2799">
                <a:solidFill>
                  <a:srgbClr val="333333"/>
                </a:solidFill>
                <a:latin typeface="Mali Bold"/>
                <a:ea typeface="Mali Bold"/>
                <a:cs typeface="Mali Bold"/>
                <a:sym typeface="Mali Bold"/>
              </a:rPr>
              <a:t>w ramach pracy zawodowej lub nauki. </a:t>
            </a:r>
          </a:p>
        </p:txBody>
      </p:sp>
      <p:sp>
        <p:nvSpPr>
          <p:cNvPr name="TextBox 6" id="6"/>
          <p:cNvSpPr txBox="true"/>
          <p:nvPr/>
        </p:nvSpPr>
        <p:spPr>
          <a:xfrm rot="0">
            <a:off x="782604" y="415464"/>
            <a:ext cx="11595197" cy="1916469"/>
          </a:xfrm>
          <a:prstGeom prst="rect">
            <a:avLst/>
          </a:prstGeom>
        </p:spPr>
        <p:txBody>
          <a:bodyPr anchor="t" rtlCol="false" tIns="0" lIns="0" bIns="0" rIns="0">
            <a:spAutoFit/>
          </a:bodyPr>
          <a:lstStyle/>
          <a:p>
            <a:pPr algn="just" marL="0" indent="0" lvl="0">
              <a:lnSpc>
                <a:spcPts val="15604"/>
              </a:lnSpc>
              <a:spcBef>
                <a:spcPct val="0"/>
              </a:spcBef>
            </a:pPr>
            <a:r>
              <a:rPr lang="en-US" sz="11146">
                <a:solidFill>
                  <a:srgbClr val="333333"/>
                </a:solidFill>
                <a:latin typeface="Glass Antiqua"/>
                <a:ea typeface="Glass Antiqua"/>
                <a:cs typeface="Glass Antiqua"/>
                <a:sym typeface="Glass Antiqua"/>
              </a:rPr>
              <a:t>Badanie warte uwagi</a:t>
            </a:r>
          </a:p>
        </p:txBody>
      </p:sp>
      <p:sp>
        <p:nvSpPr>
          <p:cNvPr name="TextBox 7" id="7"/>
          <p:cNvSpPr txBox="true"/>
          <p:nvPr/>
        </p:nvSpPr>
        <p:spPr>
          <a:xfrm rot="0">
            <a:off x="1154058" y="2527142"/>
            <a:ext cx="9724588" cy="461370"/>
          </a:xfrm>
          <a:prstGeom prst="rect">
            <a:avLst/>
          </a:prstGeom>
        </p:spPr>
        <p:txBody>
          <a:bodyPr anchor="t" rtlCol="false" tIns="0" lIns="0" bIns="0" rIns="0">
            <a:spAutoFit/>
          </a:bodyPr>
          <a:lstStyle/>
          <a:p>
            <a:pPr algn="l" marL="0" indent="0" lvl="0">
              <a:lnSpc>
                <a:spcPts val="3890"/>
              </a:lnSpc>
              <a:spcBef>
                <a:spcPct val="0"/>
              </a:spcBef>
            </a:pPr>
            <a:r>
              <a:rPr lang="en-US" sz="2779">
                <a:solidFill>
                  <a:srgbClr val="333333"/>
                </a:solidFill>
                <a:latin typeface="Mali"/>
                <a:ea typeface="Mali"/>
                <a:cs typeface="Mali"/>
                <a:sym typeface="Mali"/>
              </a:rPr>
              <a:t>Ogólnop</a:t>
            </a:r>
            <a:r>
              <a:rPr lang="en-US" sz="2779" strike="noStrike" u="none">
                <a:solidFill>
                  <a:srgbClr val="333333"/>
                </a:solidFill>
                <a:latin typeface="Mali"/>
                <a:ea typeface="Mali"/>
                <a:cs typeface="Mali"/>
                <a:sym typeface="Mali"/>
              </a:rPr>
              <a:t>olskie Badanie Higieny Cyfrowej Dorosłych 2025</a:t>
            </a:r>
          </a:p>
        </p:txBody>
      </p:sp>
    </p:spTree>
  </p:cSld>
  <p:clrMapOvr>
    <a:masterClrMapping/>
  </p:clrMapOvr>
  <p:transition spd="fast">
    <p:push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264997" y="2331933"/>
            <a:ext cx="11504116" cy="899413"/>
          </a:xfrm>
          <a:custGeom>
            <a:avLst/>
            <a:gdLst/>
            <a:ahLst/>
            <a:cxnLst/>
            <a:rect r="r" b="b" t="t" l="l"/>
            <a:pathLst>
              <a:path h="899413" w="11504116">
                <a:moveTo>
                  <a:pt x="0" y="0"/>
                </a:moveTo>
                <a:lnTo>
                  <a:pt x="11504116" y="0"/>
                </a:lnTo>
                <a:lnTo>
                  <a:pt x="11504116" y="899413"/>
                </a:lnTo>
                <a:lnTo>
                  <a:pt x="0" y="8994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52617"/>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6846" t="0" r="-45988" b="0"/>
              </a:stretch>
            </a:blipFill>
            <a:ln w="28575" cap="sq">
              <a:solidFill>
                <a:srgbClr val="303030"/>
              </a:solidFill>
              <a:prstDash val="solid"/>
              <a:miter/>
            </a:ln>
          </p:spPr>
        </p:sp>
      </p:grpSp>
      <p:sp>
        <p:nvSpPr>
          <p:cNvPr name="TextBox 5" id="5"/>
          <p:cNvSpPr txBox="true"/>
          <p:nvPr/>
        </p:nvSpPr>
        <p:spPr>
          <a:xfrm rot="0">
            <a:off x="916913" y="3823970"/>
            <a:ext cx="7989942" cy="5434330"/>
          </a:xfrm>
          <a:prstGeom prst="rect">
            <a:avLst/>
          </a:prstGeom>
        </p:spPr>
        <p:txBody>
          <a:bodyPr anchor="t" rtlCol="false" tIns="0" lIns="0" bIns="0" rIns="0">
            <a:spAutoFit/>
          </a:bodyPr>
          <a:lstStyle/>
          <a:p>
            <a:pPr algn="l" marL="604518" indent="-302259" lvl="1">
              <a:lnSpc>
                <a:spcPts val="3919"/>
              </a:lnSpc>
              <a:buFont typeface="Arial"/>
              <a:buChar char="•"/>
            </a:pPr>
            <a:r>
              <a:rPr lang="en-US" sz="2799">
                <a:solidFill>
                  <a:srgbClr val="333333"/>
                </a:solidFill>
                <a:latin typeface="Mali"/>
                <a:ea typeface="Mali"/>
                <a:cs typeface="Mali"/>
                <a:sym typeface="Mali"/>
              </a:rPr>
              <a:t>Przeprowadzono ilościowe badanie przekrojowe metodą </a:t>
            </a:r>
            <a:r>
              <a:rPr lang="en-US" b="true" sz="2799">
                <a:solidFill>
                  <a:srgbClr val="333333"/>
                </a:solidFill>
                <a:latin typeface="Mali Bold"/>
                <a:ea typeface="Mali Bold"/>
                <a:cs typeface="Mali Bold"/>
                <a:sym typeface="Mali Bold"/>
              </a:rPr>
              <a:t>sondażu</a:t>
            </a:r>
            <a:r>
              <a:rPr lang="en-US" sz="2799">
                <a:solidFill>
                  <a:srgbClr val="333333"/>
                </a:solidFill>
                <a:latin typeface="Mali"/>
                <a:ea typeface="Mali"/>
                <a:cs typeface="Mali"/>
                <a:sym typeface="Mali"/>
              </a:rPr>
              <a:t> z </a:t>
            </a:r>
            <a:r>
              <a:rPr lang="en-US" sz="2799">
                <a:solidFill>
                  <a:srgbClr val="333333"/>
                </a:solidFill>
                <a:latin typeface="Mali"/>
                <a:ea typeface="Mali"/>
                <a:cs typeface="Mali"/>
                <a:sym typeface="Mali"/>
              </a:rPr>
              <a:t>wyk</a:t>
            </a:r>
            <a:r>
              <a:rPr lang="en-US" sz="2799">
                <a:solidFill>
                  <a:srgbClr val="333333"/>
                </a:solidFill>
                <a:latin typeface="Mali"/>
                <a:ea typeface="Mali"/>
                <a:cs typeface="Mali"/>
                <a:sym typeface="Mali"/>
              </a:rPr>
              <a:t>or</a:t>
            </a:r>
            <a:r>
              <a:rPr lang="en-US" sz="2799">
                <a:solidFill>
                  <a:srgbClr val="333333"/>
                </a:solidFill>
                <a:latin typeface="Mali"/>
                <a:ea typeface="Mali"/>
                <a:cs typeface="Mali"/>
                <a:sym typeface="Mali"/>
              </a:rPr>
              <a:t>z</a:t>
            </a:r>
            <a:r>
              <a:rPr lang="en-US" sz="2799">
                <a:solidFill>
                  <a:srgbClr val="333333"/>
                </a:solidFill>
                <a:latin typeface="Mali"/>
                <a:ea typeface="Mali"/>
                <a:cs typeface="Mali"/>
                <a:sym typeface="Mali"/>
              </a:rPr>
              <a:t>ys</a:t>
            </a:r>
            <a:r>
              <a:rPr lang="en-US" sz="2799">
                <a:solidFill>
                  <a:srgbClr val="333333"/>
                </a:solidFill>
                <a:latin typeface="Mali"/>
                <a:ea typeface="Mali"/>
                <a:cs typeface="Mali"/>
                <a:sym typeface="Mali"/>
              </a:rPr>
              <a:t>taniem</a:t>
            </a:r>
            <a:r>
              <a:rPr lang="en-US" sz="2799">
                <a:solidFill>
                  <a:srgbClr val="333333"/>
                </a:solidFill>
                <a:latin typeface="Mali"/>
                <a:ea typeface="Mali"/>
                <a:cs typeface="Mali"/>
                <a:sym typeface="Mali"/>
              </a:rPr>
              <a:t> techniki </a:t>
            </a:r>
            <a:r>
              <a:rPr lang="en-US" b="true" sz="2799">
                <a:solidFill>
                  <a:srgbClr val="333333"/>
                </a:solidFill>
                <a:latin typeface="Mali Bold"/>
                <a:ea typeface="Mali Bold"/>
                <a:cs typeface="Mali Bold"/>
                <a:sym typeface="Mali Bold"/>
              </a:rPr>
              <a:t>ankiety online.</a:t>
            </a:r>
          </a:p>
          <a:p>
            <a:pPr algn="l" marL="604518" indent="-302259" lvl="1">
              <a:lnSpc>
                <a:spcPts val="3919"/>
              </a:lnSpc>
              <a:buFont typeface="Arial"/>
              <a:buChar char="•"/>
            </a:pPr>
            <a:r>
              <a:rPr lang="en-US" sz="2799">
                <a:solidFill>
                  <a:srgbClr val="333333"/>
                </a:solidFill>
                <a:latin typeface="Mali"/>
                <a:ea typeface="Mali"/>
                <a:cs typeface="Mali"/>
                <a:sym typeface="Mali"/>
              </a:rPr>
              <a:t>Narzę</a:t>
            </a:r>
            <a:r>
              <a:rPr lang="en-US" sz="2799">
                <a:solidFill>
                  <a:srgbClr val="333333"/>
                </a:solidFill>
                <a:latin typeface="Mali"/>
                <a:ea typeface="Mali"/>
                <a:cs typeface="Mali"/>
                <a:sym typeface="Mali"/>
              </a:rPr>
              <a:t>dzie</a:t>
            </a:r>
            <a:r>
              <a:rPr lang="en-US" sz="2799">
                <a:solidFill>
                  <a:srgbClr val="333333"/>
                </a:solidFill>
                <a:latin typeface="Mali"/>
                <a:ea typeface="Mali"/>
                <a:cs typeface="Mali"/>
                <a:sym typeface="Mali"/>
              </a:rPr>
              <a:t>m badawczym był </a:t>
            </a:r>
            <a:r>
              <a:rPr lang="en-US" b="true" sz="2799">
                <a:solidFill>
                  <a:srgbClr val="333333"/>
                </a:solidFill>
                <a:latin typeface="Mali Bold"/>
                <a:ea typeface="Mali Bold"/>
                <a:cs typeface="Mali Bold"/>
                <a:sym typeface="Mali Bold"/>
              </a:rPr>
              <a:t>Kwestionariusz Samooceny Higieny Cyfrowej 2024</a:t>
            </a:r>
            <a:r>
              <a:rPr lang="en-US" sz="2799">
                <a:solidFill>
                  <a:srgbClr val="333333"/>
                </a:solidFill>
                <a:latin typeface="Mali"/>
                <a:ea typeface="Mali"/>
                <a:cs typeface="Mali"/>
                <a:sym typeface="Mali"/>
              </a:rPr>
              <a:t>, dotyczący częstości podejmowania chroniących zdrowie zachowań związanych z używaniem urządzeń ekranowych, uzupełniony</a:t>
            </a:r>
            <a:r>
              <a:rPr lang="en-US" sz="2799">
                <a:solidFill>
                  <a:srgbClr val="333333"/>
                </a:solidFill>
                <a:latin typeface="Mali"/>
                <a:ea typeface="Mali"/>
                <a:cs typeface="Mali"/>
                <a:sym typeface="Mali"/>
              </a:rPr>
              <a:t> </a:t>
            </a:r>
            <a:r>
              <a:rPr lang="en-US" sz="2799">
                <a:solidFill>
                  <a:srgbClr val="333333"/>
                </a:solidFill>
                <a:latin typeface="Mali"/>
                <a:ea typeface="Mali"/>
                <a:cs typeface="Mali"/>
                <a:sym typeface="Mali"/>
              </a:rPr>
              <a:t>dod</a:t>
            </a:r>
            <a:r>
              <a:rPr lang="en-US" sz="2799">
                <a:solidFill>
                  <a:srgbClr val="333333"/>
                </a:solidFill>
                <a:latin typeface="Mali"/>
                <a:ea typeface="Mali"/>
                <a:cs typeface="Mali"/>
                <a:sym typeface="Mali"/>
              </a:rPr>
              <a:t>a</a:t>
            </a:r>
            <a:r>
              <a:rPr lang="en-US" sz="2799">
                <a:solidFill>
                  <a:srgbClr val="333333"/>
                </a:solidFill>
                <a:latin typeface="Mali"/>
                <a:ea typeface="Mali"/>
                <a:cs typeface="Mali"/>
                <a:sym typeface="Mali"/>
              </a:rPr>
              <a:t>tkowy</a:t>
            </a:r>
            <a:r>
              <a:rPr lang="en-US" sz="2799">
                <a:solidFill>
                  <a:srgbClr val="333333"/>
                </a:solidFill>
                <a:latin typeface="Mali"/>
                <a:ea typeface="Mali"/>
                <a:cs typeface="Mali"/>
                <a:sym typeface="Mali"/>
              </a:rPr>
              <a:t>m</a:t>
            </a:r>
            <a:r>
              <a:rPr lang="en-US" sz="2799">
                <a:solidFill>
                  <a:srgbClr val="333333"/>
                </a:solidFill>
                <a:latin typeface="Mali"/>
                <a:ea typeface="Mali"/>
                <a:cs typeface="Mali"/>
                <a:sym typeface="Mali"/>
              </a:rPr>
              <a:t>i</a:t>
            </a:r>
            <a:r>
              <a:rPr lang="en-US" sz="2799">
                <a:solidFill>
                  <a:srgbClr val="333333"/>
                </a:solidFill>
                <a:latin typeface="Mali"/>
                <a:ea typeface="Mali"/>
                <a:cs typeface="Mali"/>
                <a:sym typeface="Mali"/>
              </a:rPr>
              <a:t> p</a:t>
            </a:r>
            <a:r>
              <a:rPr lang="en-US" sz="2799">
                <a:solidFill>
                  <a:srgbClr val="333333"/>
                </a:solidFill>
                <a:latin typeface="Mali"/>
                <a:ea typeface="Mali"/>
                <a:cs typeface="Mali"/>
                <a:sym typeface="Mali"/>
              </a:rPr>
              <a:t>yt</a:t>
            </a:r>
            <a:r>
              <a:rPr lang="en-US" sz="2799">
                <a:solidFill>
                  <a:srgbClr val="333333"/>
                </a:solidFill>
                <a:latin typeface="Mali"/>
                <a:ea typeface="Mali"/>
                <a:cs typeface="Mali"/>
                <a:sym typeface="Mali"/>
              </a:rPr>
              <a:t>a</a:t>
            </a:r>
            <a:r>
              <a:rPr lang="en-US" sz="2799">
                <a:solidFill>
                  <a:srgbClr val="333333"/>
                </a:solidFill>
                <a:latin typeface="Mali"/>
                <a:ea typeface="Mali"/>
                <a:cs typeface="Mali"/>
                <a:sym typeface="Mali"/>
              </a:rPr>
              <a:t>niami</a:t>
            </a:r>
            <a:r>
              <a:rPr lang="en-US" sz="2799">
                <a:solidFill>
                  <a:srgbClr val="333333"/>
                </a:solidFill>
                <a:latin typeface="Mali"/>
                <a:ea typeface="Mali"/>
                <a:cs typeface="Mali"/>
                <a:sym typeface="Mali"/>
              </a:rPr>
              <a:t> z</a:t>
            </a:r>
            <a:r>
              <a:rPr lang="en-US" sz="2799">
                <a:solidFill>
                  <a:srgbClr val="333333"/>
                </a:solidFill>
                <a:latin typeface="Mali"/>
                <a:ea typeface="Mali"/>
                <a:cs typeface="Mali"/>
                <a:sym typeface="Mali"/>
              </a:rPr>
              <a:t>g</a:t>
            </a:r>
            <a:r>
              <a:rPr lang="en-US" sz="2799">
                <a:solidFill>
                  <a:srgbClr val="333333"/>
                </a:solidFill>
                <a:latin typeface="Mali"/>
                <a:ea typeface="Mali"/>
                <a:cs typeface="Mali"/>
                <a:sym typeface="Mali"/>
              </a:rPr>
              <a:t>od</a:t>
            </a:r>
            <a:r>
              <a:rPr lang="en-US" sz="2799">
                <a:solidFill>
                  <a:srgbClr val="333333"/>
                </a:solidFill>
                <a:latin typeface="Mali"/>
                <a:ea typeface="Mali"/>
                <a:cs typeface="Mali"/>
                <a:sym typeface="Mali"/>
              </a:rPr>
              <a:t>nie z m</a:t>
            </a:r>
            <a:r>
              <a:rPr lang="en-US" sz="2799">
                <a:solidFill>
                  <a:srgbClr val="333333"/>
                </a:solidFill>
                <a:latin typeface="Mali"/>
                <a:ea typeface="Mali"/>
                <a:cs typeface="Mali"/>
                <a:sym typeface="Mali"/>
              </a:rPr>
              <a:t>o</a:t>
            </a:r>
            <a:r>
              <a:rPr lang="en-US" sz="2799">
                <a:solidFill>
                  <a:srgbClr val="333333"/>
                </a:solidFill>
                <a:latin typeface="Mali"/>
                <a:ea typeface="Mali"/>
                <a:cs typeface="Mali"/>
                <a:sym typeface="Mali"/>
              </a:rPr>
              <a:t>del</a:t>
            </a:r>
            <a:r>
              <a:rPr lang="en-US" sz="2799">
                <a:solidFill>
                  <a:srgbClr val="333333"/>
                </a:solidFill>
                <a:latin typeface="Mali"/>
                <a:ea typeface="Mali"/>
                <a:cs typeface="Mali"/>
                <a:sym typeface="Mali"/>
              </a:rPr>
              <a:t>e</a:t>
            </a:r>
            <a:r>
              <a:rPr lang="en-US" sz="2799">
                <a:solidFill>
                  <a:srgbClr val="333333"/>
                </a:solidFill>
                <a:latin typeface="Mali"/>
                <a:ea typeface="Mali"/>
                <a:cs typeface="Mali"/>
                <a:sym typeface="Mali"/>
              </a:rPr>
              <a:t>m</a:t>
            </a:r>
            <a:r>
              <a:rPr lang="en-US" sz="2799">
                <a:solidFill>
                  <a:srgbClr val="333333"/>
                </a:solidFill>
                <a:latin typeface="Mali"/>
                <a:ea typeface="Mali"/>
                <a:cs typeface="Mali"/>
                <a:sym typeface="Mali"/>
              </a:rPr>
              <a:t> ba</a:t>
            </a:r>
            <a:r>
              <a:rPr lang="en-US" sz="2799">
                <a:solidFill>
                  <a:srgbClr val="333333"/>
                </a:solidFill>
                <a:latin typeface="Mali"/>
                <a:ea typeface="Mali"/>
                <a:cs typeface="Mali"/>
                <a:sym typeface="Mali"/>
              </a:rPr>
              <a:t>dan</a:t>
            </a:r>
            <a:r>
              <a:rPr lang="en-US" sz="2799">
                <a:solidFill>
                  <a:srgbClr val="333333"/>
                </a:solidFill>
                <a:latin typeface="Mali"/>
                <a:ea typeface="Mali"/>
                <a:cs typeface="Mali"/>
                <a:sym typeface="Mali"/>
              </a:rPr>
              <a:t>i</a:t>
            </a:r>
            <a:r>
              <a:rPr lang="en-US" sz="2799">
                <a:solidFill>
                  <a:srgbClr val="333333"/>
                </a:solidFill>
                <a:latin typeface="Mali"/>
                <a:ea typeface="Mali"/>
                <a:cs typeface="Mali"/>
                <a:sym typeface="Mali"/>
              </a:rPr>
              <a:t>a</a:t>
            </a:r>
            <a:r>
              <a:rPr lang="en-US" sz="2799">
                <a:solidFill>
                  <a:srgbClr val="333333"/>
                </a:solidFill>
                <a:latin typeface="Mali"/>
                <a:ea typeface="Mali"/>
                <a:cs typeface="Mali"/>
                <a:sym typeface="Mali"/>
              </a:rPr>
              <a:t>.</a:t>
            </a:r>
          </a:p>
        </p:txBody>
      </p:sp>
      <p:sp>
        <p:nvSpPr>
          <p:cNvPr name="TextBox 6" id="6"/>
          <p:cNvSpPr txBox="true"/>
          <p:nvPr/>
        </p:nvSpPr>
        <p:spPr>
          <a:xfrm rot="0">
            <a:off x="782604" y="415464"/>
            <a:ext cx="11595197" cy="1916469"/>
          </a:xfrm>
          <a:prstGeom prst="rect">
            <a:avLst/>
          </a:prstGeom>
        </p:spPr>
        <p:txBody>
          <a:bodyPr anchor="t" rtlCol="false" tIns="0" lIns="0" bIns="0" rIns="0">
            <a:spAutoFit/>
          </a:bodyPr>
          <a:lstStyle/>
          <a:p>
            <a:pPr algn="just" marL="0" indent="0" lvl="0">
              <a:lnSpc>
                <a:spcPts val="15604"/>
              </a:lnSpc>
              <a:spcBef>
                <a:spcPct val="0"/>
              </a:spcBef>
            </a:pPr>
            <a:r>
              <a:rPr lang="en-US" sz="11146">
                <a:solidFill>
                  <a:srgbClr val="333333"/>
                </a:solidFill>
                <a:latin typeface="Glass Antiqua"/>
                <a:ea typeface="Glass Antiqua"/>
                <a:cs typeface="Glass Antiqua"/>
                <a:sym typeface="Glass Antiqua"/>
              </a:rPr>
              <a:t>Badanie warte uwagi</a:t>
            </a:r>
          </a:p>
        </p:txBody>
      </p:sp>
      <p:sp>
        <p:nvSpPr>
          <p:cNvPr name="TextBox 7" id="7"/>
          <p:cNvSpPr txBox="true"/>
          <p:nvPr/>
        </p:nvSpPr>
        <p:spPr>
          <a:xfrm rot="0">
            <a:off x="1154058" y="2527142"/>
            <a:ext cx="9724588" cy="461370"/>
          </a:xfrm>
          <a:prstGeom prst="rect">
            <a:avLst/>
          </a:prstGeom>
        </p:spPr>
        <p:txBody>
          <a:bodyPr anchor="t" rtlCol="false" tIns="0" lIns="0" bIns="0" rIns="0">
            <a:spAutoFit/>
          </a:bodyPr>
          <a:lstStyle/>
          <a:p>
            <a:pPr algn="l" marL="0" indent="0" lvl="0">
              <a:lnSpc>
                <a:spcPts val="3890"/>
              </a:lnSpc>
              <a:spcBef>
                <a:spcPct val="0"/>
              </a:spcBef>
            </a:pPr>
            <a:r>
              <a:rPr lang="en-US" sz="2779">
                <a:solidFill>
                  <a:srgbClr val="333333"/>
                </a:solidFill>
                <a:latin typeface="Mali"/>
                <a:ea typeface="Mali"/>
                <a:cs typeface="Mali"/>
                <a:sym typeface="Mali"/>
              </a:rPr>
              <a:t>Ogólnop</a:t>
            </a:r>
            <a:r>
              <a:rPr lang="en-US" sz="2779" strike="noStrike" u="none">
                <a:solidFill>
                  <a:srgbClr val="333333"/>
                </a:solidFill>
                <a:latin typeface="Mali"/>
                <a:ea typeface="Mali"/>
                <a:cs typeface="Mali"/>
                <a:sym typeface="Mali"/>
              </a:rPr>
              <a:t>olskie Badanie Higieny Cyfrowej Dorosłych 2025</a:t>
            </a:r>
          </a:p>
        </p:txBody>
      </p:sp>
    </p:spTree>
  </p:cSld>
  <p:clrMapOvr>
    <a:masterClrMapping/>
  </p:clrMapOvr>
  <p:transition spd="fast">
    <p:push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091351" y="687269"/>
            <a:ext cx="5748592" cy="8356706"/>
          </a:xfrm>
          <a:custGeom>
            <a:avLst/>
            <a:gdLst/>
            <a:ahLst/>
            <a:cxnLst/>
            <a:rect r="r" b="b" t="t" l="l"/>
            <a:pathLst>
              <a:path h="8356706" w="5748592">
                <a:moveTo>
                  <a:pt x="0" y="0"/>
                </a:moveTo>
                <a:lnTo>
                  <a:pt x="5748592" y="0"/>
                </a:lnTo>
                <a:lnTo>
                  <a:pt x="5748592" y="8356706"/>
                </a:lnTo>
                <a:lnTo>
                  <a:pt x="0" y="83567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757340" y="2539689"/>
            <a:ext cx="5809143" cy="8444730"/>
          </a:xfrm>
          <a:custGeom>
            <a:avLst/>
            <a:gdLst/>
            <a:ahLst/>
            <a:cxnLst/>
            <a:rect r="r" b="b" t="t" l="l"/>
            <a:pathLst>
              <a:path h="8444730" w="5809143">
                <a:moveTo>
                  <a:pt x="0" y="0"/>
                </a:moveTo>
                <a:lnTo>
                  <a:pt x="5809144" y="0"/>
                </a:lnTo>
                <a:lnTo>
                  <a:pt x="5809144" y="8444730"/>
                </a:lnTo>
                <a:lnTo>
                  <a:pt x="0" y="8444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44620" y="278545"/>
            <a:ext cx="13980763" cy="1338385"/>
          </a:xfrm>
          <a:prstGeom prst="rect">
            <a:avLst/>
          </a:prstGeom>
        </p:spPr>
        <p:txBody>
          <a:bodyPr anchor="t" rtlCol="false" tIns="0" lIns="0" bIns="0" rIns="0">
            <a:spAutoFit/>
          </a:bodyPr>
          <a:lstStyle/>
          <a:p>
            <a:pPr algn="ctr" marL="0" indent="0" lvl="0">
              <a:lnSpc>
                <a:spcPts val="10820"/>
              </a:lnSpc>
              <a:spcBef>
                <a:spcPct val="0"/>
              </a:spcBef>
            </a:pPr>
            <a:r>
              <a:rPr lang="en-US" sz="7728">
                <a:solidFill>
                  <a:srgbClr val="333333"/>
                </a:solidFill>
                <a:latin typeface="Glass Antiqua"/>
                <a:ea typeface="Glass Antiqua"/>
                <a:cs typeface="Glass Antiqua"/>
                <a:sym typeface="Glass Antiqua"/>
              </a:rPr>
              <a:t>Najważniejsze wyniki badania</a:t>
            </a:r>
          </a:p>
        </p:txBody>
      </p:sp>
      <p:sp>
        <p:nvSpPr>
          <p:cNvPr name="TextBox 5" id="5"/>
          <p:cNvSpPr txBox="true"/>
          <p:nvPr/>
        </p:nvSpPr>
        <p:spPr>
          <a:xfrm rot="0">
            <a:off x="1497649" y="3237071"/>
            <a:ext cx="6935995" cy="3469103"/>
          </a:xfrm>
          <a:prstGeom prst="rect">
            <a:avLst/>
          </a:prstGeom>
        </p:spPr>
        <p:txBody>
          <a:bodyPr anchor="t" rtlCol="false" tIns="0" lIns="0" bIns="0" rIns="0">
            <a:spAutoFit/>
          </a:bodyPr>
          <a:lstStyle/>
          <a:p>
            <a:pPr algn="ctr" marL="0" indent="0" lvl="0">
              <a:lnSpc>
                <a:spcPts val="4614"/>
              </a:lnSpc>
              <a:spcBef>
                <a:spcPct val="0"/>
              </a:spcBef>
            </a:pPr>
            <a:r>
              <a:rPr lang="en-US" sz="3296">
                <a:solidFill>
                  <a:srgbClr val="333333"/>
                </a:solidFill>
                <a:latin typeface="Mali"/>
                <a:ea typeface="Mali"/>
                <a:cs typeface="Mali"/>
                <a:sym typeface="Mali"/>
              </a:rPr>
              <a:t>T</a:t>
            </a:r>
            <a:r>
              <a:rPr lang="en-US" sz="3296" strike="noStrike" u="none">
                <a:solidFill>
                  <a:srgbClr val="333333"/>
                </a:solidFill>
                <a:latin typeface="Mali"/>
                <a:ea typeface="Mali"/>
                <a:cs typeface="Mali"/>
                <a:sym typeface="Mali"/>
              </a:rPr>
              <a:t>e</a:t>
            </a:r>
            <a:r>
              <a:rPr lang="en-US" sz="3296" strike="noStrike" u="none">
                <a:solidFill>
                  <a:srgbClr val="333333"/>
                </a:solidFill>
                <a:latin typeface="Mali"/>
                <a:ea typeface="Mali"/>
                <a:cs typeface="Mali"/>
                <a:sym typeface="Mali"/>
              </a:rPr>
              <a:t>lefon</a:t>
            </a:r>
            <a:r>
              <a:rPr lang="en-US" sz="3296" strike="noStrike" u="none">
                <a:solidFill>
                  <a:srgbClr val="333333"/>
                </a:solidFill>
                <a:latin typeface="Mali"/>
                <a:ea typeface="Mali"/>
                <a:cs typeface="Mali"/>
                <a:sym typeface="Mali"/>
              </a:rPr>
              <a:t> </a:t>
            </a:r>
            <a:r>
              <a:rPr lang="en-US" sz="3296" strike="noStrike" u="none">
                <a:solidFill>
                  <a:srgbClr val="333333"/>
                </a:solidFill>
                <a:latin typeface="Mali"/>
                <a:ea typeface="Mali"/>
                <a:cs typeface="Mali"/>
                <a:sym typeface="Mali"/>
              </a:rPr>
              <a:t>ko</a:t>
            </a:r>
            <a:r>
              <a:rPr lang="en-US" sz="3296" strike="noStrike" u="none">
                <a:solidFill>
                  <a:srgbClr val="333333"/>
                </a:solidFill>
                <a:latin typeface="Mali"/>
                <a:ea typeface="Mali"/>
                <a:cs typeface="Mali"/>
                <a:sym typeface="Mali"/>
              </a:rPr>
              <a:t>m</a:t>
            </a:r>
            <a:r>
              <a:rPr lang="en-US" sz="3296" strike="noStrike" u="none">
                <a:solidFill>
                  <a:srgbClr val="333333"/>
                </a:solidFill>
                <a:latin typeface="Mali"/>
                <a:ea typeface="Mali"/>
                <a:cs typeface="Mali"/>
                <a:sym typeface="Mali"/>
              </a:rPr>
              <a:t>ó</a:t>
            </a:r>
            <a:r>
              <a:rPr lang="en-US" sz="3296" strike="noStrike" u="none">
                <a:solidFill>
                  <a:srgbClr val="333333"/>
                </a:solidFill>
                <a:latin typeface="Mali"/>
                <a:ea typeface="Mali"/>
                <a:cs typeface="Mali"/>
                <a:sym typeface="Mali"/>
              </a:rPr>
              <a:t>r</a:t>
            </a:r>
            <a:r>
              <a:rPr lang="en-US" sz="3296" strike="noStrike" u="none">
                <a:solidFill>
                  <a:srgbClr val="333333"/>
                </a:solidFill>
                <a:latin typeface="Mali"/>
                <a:ea typeface="Mali"/>
                <a:cs typeface="Mali"/>
                <a:sym typeface="Mali"/>
              </a:rPr>
              <a:t>kowy</a:t>
            </a:r>
            <a:r>
              <a:rPr lang="en-US" sz="3296" strike="noStrike" u="none">
                <a:solidFill>
                  <a:srgbClr val="333333"/>
                </a:solidFill>
                <a:latin typeface="Mali"/>
                <a:ea typeface="Mali"/>
                <a:cs typeface="Mali"/>
                <a:sym typeface="Mali"/>
              </a:rPr>
              <a:t> </a:t>
            </a:r>
            <a:r>
              <a:rPr lang="en-US" sz="3296" strike="noStrike" u="none">
                <a:solidFill>
                  <a:srgbClr val="333333"/>
                </a:solidFill>
                <a:latin typeface="Mali"/>
                <a:ea typeface="Mali"/>
                <a:cs typeface="Mali"/>
                <a:sym typeface="Mali"/>
              </a:rPr>
              <a:t>je</a:t>
            </a:r>
            <a:r>
              <a:rPr lang="en-US" sz="3296" strike="noStrike" u="none">
                <a:solidFill>
                  <a:srgbClr val="333333"/>
                </a:solidFill>
                <a:latin typeface="Mali"/>
                <a:ea typeface="Mali"/>
                <a:cs typeface="Mali"/>
                <a:sym typeface="Mali"/>
              </a:rPr>
              <a:t>st </a:t>
            </a:r>
            <a:r>
              <a:rPr lang="en-US" sz="3296" strike="noStrike" u="none">
                <a:solidFill>
                  <a:srgbClr val="333333"/>
                </a:solidFill>
                <a:latin typeface="Mali"/>
                <a:ea typeface="Mali"/>
                <a:cs typeface="Mali"/>
                <a:sym typeface="Mali"/>
              </a:rPr>
              <a:t>n</a:t>
            </a:r>
            <a:r>
              <a:rPr lang="en-US" sz="3296" strike="noStrike" u="none">
                <a:solidFill>
                  <a:srgbClr val="333333"/>
                </a:solidFill>
                <a:latin typeface="Mali"/>
                <a:ea typeface="Mali"/>
                <a:cs typeface="Mali"/>
                <a:sym typeface="Mali"/>
              </a:rPr>
              <a:t>a</a:t>
            </a:r>
            <a:r>
              <a:rPr lang="en-US" sz="3296" strike="noStrike" u="none">
                <a:solidFill>
                  <a:srgbClr val="333333"/>
                </a:solidFill>
                <a:latin typeface="Mali"/>
                <a:ea typeface="Mali"/>
                <a:cs typeface="Mali"/>
                <a:sym typeface="Mali"/>
              </a:rPr>
              <a:t>jp</a:t>
            </a:r>
            <a:r>
              <a:rPr lang="en-US" sz="3296" strike="noStrike" u="none">
                <a:solidFill>
                  <a:srgbClr val="333333"/>
                </a:solidFill>
                <a:latin typeface="Mali"/>
                <a:ea typeface="Mali"/>
                <a:cs typeface="Mali"/>
                <a:sym typeface="Mali"/>
              </a:rPr>
              <a:t>o</a:t>
            </a:r>
            <a:r>
              <a:rPr lang="en-US" sz="3296" strike="noStrike" u="none">
                <a:solidFill>
                  <a:srgbClr val="333333"/>
                </a:solidFill>
                <a:latin typeface="Mali"/>
                <a:ea typeface="Mali"/>
                <a:cs typeface="Mali"/>
                <a:sym typeface="Mali"/>
              </a:rPr>
              <a:t>pular</a:t>
            </a:r>
            <a:r>
              <a:rPr lang="en-US" sz="3296" strike="noStrike" u="none">
                <a:solidFill>
                  <a:srgbClr val="333333"/>
                </a:solidFill>
                <a:latin typeface="Mali"/>
                <a:ea typeface="Mali"/>
                <a:cs typeface="Mali"/>
                <a:sym typeface="Mali"/>
              </a:rPr>
              <a:t>n</a:t>
            </a:r>
            <a:r>
              <a:rPr lang="en-US" sz="3296" strike="noStrike" u="none">
                <a:solidFill>
                  <a:srgbClr val="333333"/>
                </a:solidFill>
                <a:latin typeface="Mali"/>
                <a:ea typeface="Mali"/>
                <a:cs typeface="Mali"/>
                <a:sym typeface="Mali"/>
              </a:rPr>
              <a:t>iej</a:t>
            </a:r>
            <a:r>
              <a:rPr lang="en-US" sz="3296" strike="noStrike" u="none">
                <a:solidFill>
                  <a:srgbClr val="333333"/>
                </a:solidFill>
                <a:latin typeface="Mali"/>
                <a:ea typeface="Mali"/>
                <a:cs typeface="Mali"/>
                <a:sym typeface="Mali"/>
              </a:rPr>
              <a:t>s</a:t>
            </a:r>
            <a:r>
              <a:rPr lang="en-US" sz="3296" strike="noStrike" u="none">
                <a:solidFill>
                  <a:srgbClr val="333333"/>
                </a:solidFill>
                <a:latin typeface="Mali"/>
                <a:ea typeface="Mali"/>
                <a:cs typeface="Mali"/>
                <a:sym typeface="Mali"/>
              </a:rPr>
              <a:t>zym </a:t>
            </a:r>
            <a:r>
              <a:rPr lang="en-US" sz="3296" strike="noStrike" u="none">
                <a:solidFill>
                  <a:srgbClr val="333333"/>
                </a:solidFill>
                <a:latin typeface="Mali"/>
                <a:ea typeface="Mali"/>
                <a:cs typeface="Mali"/>
                <a:sym typeface="Mali"/>
              </a:rPr>
              <a:t>ur</a:t>
            </a:r>
            <a:r>
              <a:rPr lang="en-US" sz="3296" strike="noStrike" u="none">
                <a:solidFill>
                  <a:srgbClr val="333333"/>
                </a:solidFill>
                <a:latin typeface="Mali"/>
                <a:ea typeface="Mali"/>
                <a:cs typeface="Mali"/>
                <a:sym typeface="Mali"/>
              </a:rPr>
              <a:t>zą</a:t>
            </a:r>
            <a:r>
              <a:rPr lang="en-US" sz="3296" strike="noStrike" u="none">
                <a:solidFill>
                  <a:srgbClr val="333333"/>
                </a:solidFill>
                <a:latin typeface="Mali"/>
                <a:ea typeface="Mali"/>
                <a:cs typeface="Mali"/>
                <a:sym typeface="Mali"/>
              </a:rPr>
              <a:t>d</a:t>
            </a:r>
            <a:r>
              <a:rPr lang="en-US" sz="3296" strike="noStrike" u="none">
                <a:solidFill>
                  <a:srgbClr val="333333"/>
                </a:solidFill>
                <a:latin typeface="Mali"/>
                <a:ea typeface="Mali"/>
                <a:cs typeface="Mali"/>
                <a:sym typeface="Mali"/>
              </a:rPr>
              <a:t>ze</a:t>
            </a:r>
            <a:r>
              <a:rPr lang="en-US" sz="3296" strike="noStrike" u="none">
                <a:solidFill>
                  <a:srgbClr val="333333"/>
                </a:solidFill>
                <a:latin typeface="Mali"/>
                <a:ea typeface="Mali"/>
                <a:cs typeface="Mali"/>
                <a:sym typeface="Mali"/>
              </a:rPr>
              <a:t>niem</a:t>
            </a:r>
            <a:r>
              <a:rPr lang="en-US" sz="3296" strike="noStrike" u="none">
                <a:solidFill>
                  <a:srgbClr val="333333"/>
                </a:solidFill>
                <a:latin typeface="Mali"/>
                <a:ea typeface="Mali"/>
                <a:cs typeface="Mali"/>
                <a:sym typeface="Mali"/>
              </a:rPr>
              <a:t> </a:t>
            </a:r>
            <a:r>
              <a:rPr lang="en-US" sz="3296" strike="noStrike" u="none">
                <a:solidFill>
                  <a:srgbClr val="333333"/>
                </a:solidFill>
                <a:latin typeface="Mali"/>
                <a:ea typeface="Mali"/>
                <a:cs typeface="Mali"/>
                <a:sym typeface="Mali"/>
              </a:rPr>
              <a:t>e</a:t>
            </a:r>
            <a:r>
              <a:rPr lang="en-US" sz="3296" strike="noStrike" u="none">
                <a:solidFill>
                  <a:srgbClr val="333333"/>
                </a:solidFill>
                <a:latin typeface="Mali"/>
                <a:ea typeface="Mali"/>
                <a:cs typeface="Mali"/>
                <a:sym typeface="Mali"/>
              </a:rPr>
              <a:t>k</a:t>
            </a:r>
            <a:r>
              <a:rPr lang="en-US" sz="3296" strike="noStrike" u="none">
                <a:solidFill>
                  <a:srgbClr val="333333"/>
                </a:solidFill>
                <a:latin typeface="Mali"/>
                <a:ea typeface="Mali"/>
                <a:cs typeface="Mali"/>
                <a:sym typeface="Mali"/>
              </a:rPr>
              <a:t>r</a:t>
            </a:r>
            <a:r>
              <a:rPr lang="en-US" sz="3296" strike="noStrike" u="none">
                <a:solidFill>
                  <a:srgbClr val="333333"/>
                </a:solidFill>
                <a:latin typeface="Mali"/>
                <a:ea typeface="Mali"/>
                <a:cs typeface="Mali"/>
                <a:sym typeface="Mali"/>
              </a:rPr>
              <a:t>anowym</a:t>
            </a:r>
            <a:r>
              <a:rPr lang="en-US" sz="3296" strike="noStrike" u="none">
                <a:solidFill>
                  <a:srgbClr val="333333"/>
                </a:solidFill>
                <a:latin typeface="Mali"/>
                <a:ea typeface="Mali"/>
                <a:cs typeface="Mali"/>
                <a:sym typeface="Mali"/>
              </a:rPr>
              <a:t> </a:t>
            </a:r>
            <a:r>
              <a:rPr lang="en-US" sz="3296" strike="noStrike" u="none">
                <a:solidFill>
                  <a:srgbClr val="333333"/>
                </a:solidFill>
                <a:latin typeface="Mali"/>
                <a:ea typeface="Mali"/>
                <a:cs typeface="Mali"/>
                <a:sym typeface="Mali"/>
              </a:rPr>
              <a:t>wś</a:t>
            </a:r>
            <a:r>
              <a:rPr lang="en-US" sz="3296" strike="noStrike" u="none">
                <a:solidFill>
                  <a:srgbClr val="333333"/>
                </a:solidFill>
                <a:latin typeface="Mali"/>
                <a:ea typeface="Mali"/>
                <a:cs typeface="Mali"/>
                <a:sym typeface="Mali"/>
              </a:rPr>
              <a:t>r</a:t>
            </a:r>
            <a:r>
              <a:rPr lang="en-US" sz="3296" strike="noStrike" u="none">
                <a:solidFill>
                  <a:srgbClr val="333333"/>
                </a:solidFill>
                <a:latin typeface="Mali"/>
                <a:ea typeface="Mali"/>
                <a:cs typeface="Mali"/>
                <a:sym typeface="Mali"/>
              </a:rPr>
              <a:t>ó</a:t>
            </a:r>
            <a:r>
              <a:rPr lang="en-US" sz="3296" strike="noStrike" u="none">
                <a:solidFill>
                  <a:srgbClr val="333333"/>
                </a:solidFill>
                <a:latin typeface="Mali"/>
                <a:ea typeface="Mali"/>
                <a:cs typeface="Mali"/>
                <a:sym typeface="Mali"/>
              </a:rPr>
              <a:t>d </a:t>
            </a:r>
            <a:r>
              <a:rPr lang="en-US" sz="3296" strike="noStrike" u="none">
                <a:solidFill>
                  <a:srgbClr val="333333"/>
                </a:solidFill>
                <a:latin typeface="Mali"/>
                <a:ea typeface="Mali"/>
                <a:cs typeface="Mali"/>
                <a:sym typeface="Mali"/>
              </a:rPr>
              <a:t>do</a:t>
            </a:r>
            <a:r>
              <a:rPr lang="en-US" sz="3296" strike="noStrike" u="none">
                <a:solidFill>
                  <a:srgbClr val="333333"/>
                </a:solidFill>
                <a:latin typeface="Mali"/>
                <a:ea typeface="Mali"/>
                <a:cs typeface="Mali"/>
                <a:sym typeface="Mali"/>
              </a:rPr>
              <a:t>r</a:t>
            </a:r>
            <a:r>
              <a:rPr lang="en-US" sz="3296" strike="noStrike" u="none">
                <a:solidFill>
                  <a:srgbClr val="333333"/>
                </a:solidFill>
                <a:latin typeface="Mali"/>
                <a:ea typeface="Mali"/>
                <a:cs typeface="Mali"/>
                <a:sym typeface="Mali"/>
              </a:rPr>
              <a:t>o</a:t>
            </a:r>
            <a:r>
              <a:rPr lang="en-US" sz="3296" strike="noStrike" u="none">
                <a:solidFill>
                  <a:srgbClr val="333333"/>
                </a:solidFill>
                <a:latin typeface="Mali"/>
                <a:ea typeface="Mali"/>
                <a:cs typeface="Mali"/>
                <a:sym typeface="Mali"/>
              </a:rPr>
              <a:t>s</a:t>
            </a:r>
            <a:r>
              <a:rPr lang="en-US" sz="3296" strike="noStrike" u="none">
                <a:solidFill>
                  <a:srgbClr val="333333"/>
                </a:solidFill>
                <a:latin typeface="Mali"/>
                <a:ea typeface="Mali"/>
                <a:cs typeface="Mali"/>
                <a:sym typeface="Mali"/>
              </a:rPr>
              <a:t>łyc</a:t>
            </a:r>
            <a:r>
              <a:rPr lang="en-US" sz="3296" strike="noStrike" u="none">
                <a:solidFill>
                  <a:srgbClr val="333333"/>
                </a:solidFill>
                <a:latin typeface="Mali"/>
                <a:ea typeface="Mali"/>
                <a:cs typeface="Mali"/>
                <a:sym typeface="Mali"/>
              </a:rPr>
              <a:t>h i</a:t>
            </a:r>
            <a:r>
              <a:rPr lang="en-US" sz="3296" strike="noStrike" u="none">
                <a:solidFill>
                  <a:srgbClr val="333333"/>
                </a:solidFill>
                <a:latin typeface="Mali"/>
                <a:ea typeface="Mali"/>
                <a:cs typeface="Mali"/>
                <a:sym typeface="Mali"/>
              </a:rPr>
              <a:t>nt</a:t>
            </a:r>
            <a:r>
              <a:rPr lang="en-US" sz="3296" strike="noStrike" u="none">
                <a:solidFill>
                  <a:srgbClr val="333333"/>
                </a:solidFill>
                <a:latin typeface="Mali"/>
                <a:ea typeface="Mali"/>
                <a:cs typeface="Mali"/>
                <a:sym typeface="Mali"/>
              </a:rPr>
              <a:t>er</a:t>
            </a:r>
            <a:r>
              <a:rPr lang="en-US" sz="3296" strike="noStrike" u="none">
                <a:solidFill>
                  <a:srgbClr val="333333"/>
                </a:solidFill>
                <a:latin typeface="Mali"/>
                <a:ea typeface="Mali"/>
                <a:cs typeface="Mali"/>
                <a:sym typeface="Mali"/>
              </a:rPr>
              <a:t>n</a:t>
            </a:r>
            <a:r>
              <a:rPr lang="en-US" sz="3296" strike="noStrike" u="none">
                <a:solidFill>
                  <a:srgbClr val="333333"/>
                </a:solidFill>
                <a:latin typeface="Mali"/>
                <a:ea typeface="Mali"/>
                <a:cs typeface="Mali"/>
                <a:sym typeface="Mali"/>
              </a:rPr>
              <a:t>a</a:t>
            </a:r>
            <a:r>
              <a:rPr lang="en-US" sz="3296" strike="noStrike" u="none">
                <a:solidFill>
                  <a:srgbClr val="333333"/>
                </a:solidFill>
                <a:latin typeface="Mali"/>
                <a:ea typeface="Mali"/>
                <a:cs typeface="Mali"/>
                <a:sym typeface="Mali"/>
              </a:rPr>
              <a:t>u</a:t>
            </a:r>
            <a:r>
              <a:rPr lang="en-US" sz="3296" strike="noStrike" u="none">
                <a:solidFill>
                  <a:srgbClr val="333333"/>
                </a:solidFill>
                <a:latin typeface="Mali"/>
                <a:ea typeface="Mali"/>
                <a:cs typeface="Mali"/>
                <a:sym typeface="Mali"/>
              </a:rPr>
              <a:t>te</a:t>
            </a:r>
            <a:r>
              <a:rPr lang="en-US" sz="3296" strike="noStrike" u="none">
                <a:solidFill>
                  <a:srgbClr val="333333"/>
                </a:solidFill>
                <a:latin typeface="Mali"/>
                <a:ea typeface="Mali"/>
                <a:cs typeface="Mali"/>
                <a:sym typeface="Mali"/>
              </a:rPr>
              <a:t>k</a:t>
            </a:r>
            <a:r>
              <a:rPr lang="en-US" sz="3296" strike="noStrike" u="none">
                <a:solidFill>
                  <a:srgbClr val="333333"/>
                </a:solidFill>
                <a:latin typeface="Mali"/>
                <a:ea typeface="Mali"/>
                <a:cs typeface="Mali"/>
                <a:sym typeface="Mali"/>
              </a:rPr>
              <a:t> i i</a:t>
            </a:r>
            <a:r>
              <a:rPr lang="en-US" sz="3296" strike="noStrike" u="none">
                <a:solidFill>
                  <a:srgbClr val="333333"/>
                </a:solidFill>
                <a:latin typeface="Mali"/>
                <a:ea typeface="Mali"/>
                <a:cs typeface="Mali"/>
                <a:sym typeface="Mali"/>
              </a:rPr>
              <a:t>n</a:t>
            </a:r>
            <a:r>
              <a:rPr lang="en-US" sz="3296" strike="noStrike" u="none">
                <a:solidFill>
                  <a:srgbClr val="333333"/>
                </a:solidFill>
                <a:latin typeface="Mali"/>
                <a:ea typeface="Mali"/>
                <a:cs typeface="Mali"/>
                <a:sym typeface="Mali"/>
              </a:rPr>
              <a:t>te</a:t>
            </a:r>
            <a:r>
              <a:rPr lang="en-US" sz="3296" strike="noStrike" u="none">
                <a:solidFill>
                  <a:srgbClr val="333333"/>
                </a:solidFill>
                <a:latin typeface="Mali"/>
                <a:ea typeface="Mali"/>
                <a:cs typeface="Mali"/>
                <a:sym typeface="Mali"/>
              </a:rPr>
              <a:t>rn</a:t>
            </a:r>
            <a:r>
              <a:rPr lang="en-US" sz="3296" strike="noStrike" u="none">
                <a:solidFill>
                  <a:srgbClr val="333333"/>
                </a:solidFill>
                <a:latin typeface="Mali"/>
                <a:ea typeface="Mali"/>
                <a:cs typeface="Mali"/>
                <a:sym typeface="Mali"/>
              </a:rPr>
              <a:t>aut</a:t>
            </a:r>
            <a:r>
              <a:rPr lang="en-US" sz="3296" strike="noStrike" u="none">
                <a:solidFill>
                  <a:srgbClr val="333333"/>
                </a:solidFill>
                <a:latin typeface="Mali"/>
                <a:ea typeface="Mali"/>
                <a:cs typeface="Mali"/>
                <a:sym typeface="Mali"/>
              </a:rPr>
              <a:t>ów</a:t>
            </a:r>
            <a:r>
              <a:rPr lang="en-US" sz="3296" strike="noStrike" u="none">
                <a:solidFill>
                  <a:srgbClr val="333333"/>
                </a:solidFill>
                <a:latin typeface="Mali"/>
                <a:ea typeface="Mali"/>
                <a:cs typeface="Mali"/>
                <a:sym typeface="Mali"/>
              </a:rPr>
              <a:t> </a:t>
            </a:r>
            <a:r>
              <a:rPr lang="en-US" sz="3296" strike="noStrike" u="none">
                <a:solidFill>
                  <a:srgbClr val="333333"/>
                </a:solidFill>
                <a:latin typeface="Mali"/>
                <a:ea typeface="Mali"/>
                <a:cs typeface="Mali"/>
                <a:sym typeface="Mali"/>
              </a:rPr>
              <a:t>w</a:t>
            </a:r>
            <a:r>
              <a:rPr lang="en-US" sz="3296" strike="noStrike" u="none">
                <a:solidFill>
                  <a:srgbClr val="333333"/>
                </a:solidFill>
                <a:latin typeface="Mali"/>
                <a:ea typeface="Mali"/>
                <a:cs typeface="Mali"/>
                <a:sym typeface="Mali"/>
              </a:rPr>
              <a:t> </a:t>
            </a:r>
            <a:r>
              <a:rPr lang="en-US" sz="3296" strike="noStrike" u="none">
                <a:solidFill>
                  <a:srgbClr val="333333"/>
                </a:solidFill>
                <a:latin typeface="Mali"/>
                <a:ea typeface="Mali"/>
                <a:cs typeface="Mali"/>
                <a:sym typeface="Mali"/>
              </a:rPr>
              <a:t>P</a:t>
            </a:r>
            <a:r>
              <a:rPr lang="en-US" sz="3296" strike="noStrike" u="none">
                <a:solidFill>
                  <a:srgbClr val="333333"/>
                </a:solidFill>
                <a:latin typeface="Mali"/>
                <a:ea typeface="Mali"/>
                <a:cs typeface="Mali"/>
                <a:sym typeface="Mali"/>
              </a:rPr>
              <a:t>o</a:t>
            </a:r>
            <a:r>
              <a:rPr lang="en-US" sz="3296" strike="noStrike" u="none">
                <a:solidFill>
                  <a:srgbClr val="333333"/>
                </a:solidFill>
                <a:latin typeface="Mali"/>
                <a:ea typeface="Mali"/>
                <a:cs typeface="Mali"/>
                <a:sym typeface="Mali"/>
              </a:rPr>
              <a:t>l</a:t>
            </a:r>
            <a:r>
              <a:rPr lang="en-US" sz="3296" strike="noStrike" u="none">
                <a:solidFill>
                  <a:srgbClr val="333333"/>
                </a:solidFill>
                <a:latin typeface="Mali"/>
                <a:ea typeface="Mali"/>
                <a:cs typeface="Mali"/>
                <a:sym typeface="Mali"/>
              </a:rPr>
              <a:t>s</a:t>
            </a:r>
            <a:r>
              <a:rPr lang="en-US" sz="3296" strike="noStrike" u="none">
                <a:solidFill>
                  <a:srgbClr val="333333"/>
                </a:solidFill>
                <a:latin typeface="Mali"/>
                <a:ea typeface="Mali"/>
                <a:cs typeface="Mali"/>
                <a:sym typeface="Mali"/>
              </a:rPr>
              <a:t>c</a:t>
            </a:r>
            <a:r>
              <a:rPr lang="en-US" sz="3296" strike="noStrike" u="none">
                <a:solidFill>
                  <a:srgbClr val="333333"/>
                </a:solidFill>
                <a:latin typeface="Mali"/>
                <a:ea typeface="Mali"/>
                <a:cs typeface="Mali"/>
                <a:sym typeface="Mali"/>
              </a:rPr>
              <a:t>e (97,5% respondentów).</a:t>
            </a:r>
          </a:p>
          <a:p>
            <a:pPr algn="ctr" marL="0" indent="0" lvl="0">
              <a:lnSpc>
                <a:spcPts val="4614"/>
              </a:lnSpc>
              <a:spcBef>
                <a:spcPct val="0"/>
              </a:spcBef>
            </a:pPr>
          </a:p>
        </p:txBody>
      </p:sp>
      <p:sp>
        <p:nvSpPr>
          <p:cNvPr name="TextBox 6" id="6"/>
          <p:cNvSpPr txBox="true"/>
          <p:nvPr/>
        </p:nvSpPr>
        <p:spPr>
          <a:xfrm rot="0">
            <a:off x="10306426" y="4789422"/>
            <a:ext cx="6710972" cy="3757304"/>
          </a:xfrm>
          <a:prstGeom prst="rect">
            <a:avLst/>
          </a:prstGeom>
        </p:spPr>
        <p:txBody>
          <a:bodyPr anchor="t" rtlCol="false" tIns="0" lIns="0" bIns="0" rIns="0">
            <a:spAutoFit/>
          </a:bodyPr>
          <a:lstStyle/>
          <a:p>
            <a:pPr algn="ctr" marL="0" indent="0" lvl="0">
              <a:lnSpc>
                <a:spcPts val="5004"/>
              </a:lnSpc>
              <a:spcBef>
                <a:spcPct val="0"/>
              </a:spcBef>
            </a:pPr>
            <a:r>
              <a:rPr lang="en-US" sz="3574">
                <a:solidFill>
                  <a:srgbClr val="333333"/>
                </a:solidFill>
                <a:latin typeface="Mali"/>
                <a:ea typeface="Mali"/>
                <a:cs typeface="Mali"/>
                <a:sym typeface="Mali"/>
              </a:rPr>
              <a:t>D</a:t>
            </a:r>
            <a:r>
              <a:rPr lang="en-US" sz="3574" strike="noStrike" u="none">
                <a:solidFill>
                  <a:srgbClr val="333333"/>
                </a:solidFill>
                <a:latin typeface="Mali"/>
                <a:ea typeface="Mali"/>
                <a:cs typeface="Mali"/>
                <a:sym typeface="Mali"/>
              </a:rPr>
              <a:t>oro</a:t>
            </a:r>
            <a:r>
              <a:rPr lang="en-US" sz="3574" strike="noStrike" u="none">
                <a:solidFill>
                  <a:srgbClr val="333333"/>
                </a:solidFill>
                <a:latin typeface="Mali"/>
                <a:ea typeface="Mali"/>
                <a:cs typeface="Mali"/>
                <a:sym typeface="Mali"/>
              </a:rPr>
              <a:t>ś</a:t>
            </a:r>
            <a:r>
              <a:rPr lang="en-US" sz="3574" strike="noStrike" u="none">
                <a:solidFill>
                  <a:srgbClr val="333333"/>
                </a:solidFill>
                <a:latin typeface="Mali"/>
                <a:ea typeface="Mali"/>
                <a:cs typeface="Mali"/>
                <a:sym typeface="Mali"/>
              </a:rPr>
              <a:t>li </a:t>
            </a:r>
            <a:r>
              <a:rPr lang="en-US" sz="3574" strike="noStrike" u="none">
                <a:solidFill>
                  <a:srgbClr val="333333"/>
                </a:solidFill>
                <a:latin typeface="Mali"/>
                <a:ea typeface="Mali"/>
                <a:cs typeface="Mali"/>
                <a:sym typeface="Mali"/>
              </a:rPr>
              <a:t>używ</a:t>
            </a:r>
            <a:r>
              <a:rPr lang="en-US" sz="3574" strike="noStrike" u="none">
                <a:solidFill>
                  <a:srgbClr val="333333"/>
                </a:solidFill>
                <a:latin typeface="Mali"/>
                <a:ea typeface="Mali"/>
                <a:cs typeface="Mali"/>
                <a:sym typeface="Mali"/>
              </a:rPr>
              <a:t>a</a:t>
            </a:r>
            <a:r>
              <a:rPr lang="en-US" sz="3574" strike="noStrike" u="none">
                <a:solidFill>
                  <a:srgbClr val="333333"/>
                </a:solidFill>
                <a:latin typeface="Mali"/>
                <a:ea typeface="Mali"/>
                <a:cs typeface="Mali"/>
                <a:sym typeface="Mali"/>
              </a:rPr>
              <a:t>ją</a:t>
            </a:r>
            <a:r>
              <a:rPr lang="en-US" sz="3574" strike="noStrike" u="none">
                <a:solidFill>
                  <a:srgbClr val="333333"/>
                </a:solidFill>
                <a:latin typeface="Mali"/>
                <a:ea typeface="Mali"/>
                <a:cs typeface="Mali"/>
                <a:sym typeface="Mali"/>
              </a:rPr>
              <a:t> </a:t>
            </a:r>
            <a:r>
              <a:rPr lang="en-US" sz="3574" strike="noStrike" u="none">
                <a:solidFill>
                  <a:srgbClr val="333333"/>
                </a:solidFill>
                <a:latin typeface="Mali"/>
                <a:ea typeface="Mali"/>
                <a:cs typeface="Mali"/>
                <a:sym typeface="Mali"/>
              </a:rPr>
              <a:t>i</a:t>
            </a:r>
            <a:r>
              <a:rPr lang="en-US" sz="3574" strike="noStrike" u="none">
                <a:solidFill>
                  <a:srgbClr val="333333"/>
                </a:solidFill>
                <a:latin typeface="Mali"/>
                <a:ea typeface="Mali"/>
                <a:cs typeface="Mali"/>
                <a:sym typeface="Mali"/>
              </a:rPr>
              <a:t>nternetu p</a:t>
            </a:r>
            <a:r>
              <a:rPr lang="en-US" sz="3574" strike="noStrike" u="none">
                <a:solidFill>
                  <a:srgbClr val="333333"/>
                </a:solidFill>
                <a:latin typeface="Mali"/>
                <a:ea typeface="Mali"/>
                <a:cs typeface="Mali"/>
                <a:sym typeface="Mali"/>
              </a:rPr>
              <a:t>rz</a:t>
            </a:r>
            <a:r>
              <a:rPr lang="en-US" sz="3574" strike="noStrike" u="none">
                <a:solidFill>
                  <a:srgbClr val="333333"/>
                </a:solidFill>
                <a:latin typeface="Mali"/>
                <a:ea typeface="Mali"/>
                <a:cs typeface="Mali"/>
                <a:sym typeface="Mali"/>
              </a:rPr>
              <a:t>e</a:t>
            </a:r>
            <a:r>
              <a:rPr lang="en-US" sz="3574" strike="noStrike" u="none">
                <a:solidFill>
                  <a:srgbClr val="333333"/>
                </a:solidFill>
                <a:latin typeface="Mali"/>
                <a:ea typeface="Mali"/>
                <a:cs typeface="Mali"/>
                <a:sym typeface="Mali"/>
              </a:rPr>
              <a:t>de</a:t>
            </a:r>
            <a:r>
              <a:rPr lang="en-US" sz="3574" strike="noStrike" u="none">
                <a:solidFill>
                  <a:srgbClr val="333333"/>
                </a:solidFill>
                <a:latin typeface="Mali"/>
                <a:ea typeface="Mali"/>
                <a:cs typeface="Mali"/>
                <a:sym typeface="Mali"/>
              </a:rPr>
              <a:t> </a:t>
            </a:r>
            <a:r>
              <a:rPr lang="en-US" sz="3574" strike="noStrike" u="none">
                <a:solidFill>
                  <a:srgbClr val="333333"/>
                </a:solidFill>
                <a:latin typeface="Mali"/>
                <a:ea typeface="Mali"/>
                <a:cs typeface="Mali"/>
                <a:sym typeface="Mali"/>
              </a:rPr>
              <a:t>wszystk</a:t>
            </a:r>
            <a:r>
              <a:rPr lang="en-US" sz="3574" strike="noStrike" u="none">
                <a:solidFill>
                  <a:srgbClr val="333333"/>
                </a:solidFill>
                <a:latin typeface="Mali"/>
                <a:ea typeface="Mali"/>
                <a:cs typeface="Mali"/>
                <a:sym typeface="Mali"/>
              </a:rPr>
              <a:t>i</a:t>
            </a:r>
            <a:r>
              <a:rPr lang="en-US" sz="3574" strike="noStrike" u="none">
                <a:solidFill>
                  <a:srgbClr val="333333"/>
                </a:solidFill>
                <a:latin typeface="Mali"/>
                <a:ea typeface="Mali"/>
                <a:cs typeface="Mali"/>
                <a:sym typeface="Mali"/>
              </a:rPr>
              <a:t>m </a:t>
            </a:r>
            <a:r>
              <a:rPr lang="en-US" sz="3574" strike="noStrike" u="none">
                <a:solidFill>
                  <a:srgbClr val="333333"/>
                </a:solidFill>
                <a:latin typeface="Mali"/>
                <a:ea typeface="Mali"/>
                <a:cs typeface="Mali"/>
                <a:sym typeface="Mali"/>
              </a:rPr>
              <a:t>d</a:t>
            </a:r>
            <a:r>
              <a:rPr lang="en-US" sz="3574" strike="noStrike" u="none">
                <a:solidFill>
                  <a:srgbClr val="333333"/>
                </a:solidFill>
                <a:latin typeface="Mali"/>
                <a:ea typeface="Mali"/>
                <a:cs typeface="Mali"/>
                <a:sym typeface="Mali"/>
              </a:rPr>
              <a:t>o</a:t>
            </a:r>
            <a:r>
              <a:rPr lang="en-US" sz="3574" strike="noStrike" u="none">
                <a:solidFill>
                  <a:srgbClr val="333333"/>
                </a:solidFill>
                <a:latin typeface="Mali"/>
                <a:ea typeface="Mali"/>
                <a:cs typeface="Mali"/>
                <a:sym typeface="Mali"/>
              </a:rPr>
              <a:t> </a:t>
            </a:r>
            <a:r>
              <a:rPr lang="en-US" sz="3574" strike="noStrike" u="none">
                <a:solidFill>
                  <a:srgbClr val="333333"/>
                </a:solidFill>
                <a:latin typeface="Mali"/>
                <a:ea typeface="Mali"/>
                <a:cs typeface="Mali"/>
                <a:sym typeface="Mali"/>
              </a:rPr>
              <a:t>ko</a:t>
            </a:r>
            <a:r>
              <a:rPr lang="en-US" sz="3574" strike="noStrike" u="none">
                <a:solidFill>
                  <a:srgbClr val="333333"/>
                </a:solidFill>
                <a:latin typeface="Mali"/>
                <a:ea typeface="Mali"/>
                <a:cs typeface="Mali"/>
                <a:sym typeface="Mali"/>
              </a:rPr>
              <a:t>r</a:t>
            </a:r>
            <a:r>
              <a:rPr lang="en-US" sz="3574" strike="noStrike" u="none">
                <a:solidFill>
                  <a:srgbClr val="333333"/>
                </a:solidFill>
                <a:latin typeface="Mali"/>
                <a:ea typeface="Mali"/>
                <a:cs typeface="Mali"/>
                <a:sym typeface="Mali"/>
              </a:rPr>
              <a:t>zy</a:t>
            </a:r>
            <a:r>
              <a:rPr lang="en-US" sz="3574" strike="noStrike" u="none">
                <a:solidFill>
                  <a:srgbClr val="333333"/>
                </a:solidFill>
                <a:latin typeface="Mali"/>
                <a:ea typeface="Mali"/>
                <a:cs typeface="Mali"/>
                <a:sym typeface="Mali"/>
              </a:rPr>
              <a:t>sta</a:t>
            </a:r>
            <a:r>
              <a:rPr lang="en-US" sz="3574" strike="noStrike" u="none">
                <a:solidFill>
                  <a:srgbClr val="333333"/>
                </a:solidFill>
                <a:latin typeface="Mali"/>
                <a:ea typeface="Mali"/>
                <a:cs typeface="Mali"/>
                <a:sym typeface="Mali"/>
              </a:rPr>
              <a:t>n</a:t>
            </a:r>
            <a:r>
              <a:rPr lang="en-US" sz="3574" strike="noStrike" u="none">
                <a:solidFill>
                  <a:srgbClr val="333333"/>
                </a:solidFill>
                <a:latin typeface="Mali"/>
                <a:ea typeface="Mali"/>
                <a:cs typeface="Mali"/>
                <a:sym typeface="Mali"/>
              </a:rPr>
              <a:t>ia </a:t>
            </a:r>
            <a:r>
              <a:rPr lang="en-US" sz="3574" strike="noStrike" u="none">
                <a:solidFill>
                  <a:srgbClr val="333333"/>
                </a:solidFill>
                <a:latin typeface="Mali"/>
                <a:ea typeface="Mali"/>
                <a:cs typeface="Mali"/>
                <a:sym typeface="Mali"/>
              </a:rPr>
              <a:t>z</a:t>
            </a:r>
            <a:r>
              <a:rPr lang="en-US" sz="3574" strike="noStrike" u="none">
                <a:solidFill>
                  <a:srgbClr val="333333"/>
                </a:solidFill>
                <a:latin typeface="Mali"/>
                <a:ea typeface="Mali"/>
                <a:cs typeface="Mali"/>
                <a:sym typeface="Mali"/>
              </a:rPr>
              <a:t> me</a:t>
            </a:r>
            <a:r>
              <a:rPr lang="en-US" sz="3574" strike="noStrike" u="none">
                <a:solidFill>
                  <a:srgbClr val="333333"/>
                </a:solidFill>
                <a:latin typeface="Mali"/>
                <a:ea typeface="Mali"/>
                <a:cs typeface="Mali"/>
                <a:sym typeface="Mali"/>
              </a:rPr>
              <a:t>d</a:t>
            </a:r>
            <a:r>
              <a:rPr lang="en-US" sz="3574" strike="noStrike" u="none">
                <a:solidFill>
                  <a:srgbClr val="333333"/>
                </a:solidFill>
                <a:latin typeface="Mali"/>
                <a:ea typeface="Mali"/>
                <a:cs typeface="Mali"/>
                <a:sym typeface="Mali"/>
              </a:rPr>
              <a:t>i</a:t>
            </a:r>
            <a:r>
              <a:rPr lang="en-US" sz="3574" strike="noStrike" u="none">
                <a:solidFill>
                  <a:srgbClr val="333333"/>
                </a:solidFill>
                <a:latin typeface="Mali"/>
                <a:ea typeface="Mali"/>
                <a:cs typeface="Mali"/>
                <a:sym typeface="Mali"/>
              </a:rPr>
              <a:t>ów</a:t>
            </a:r>
            <a:r>
              <a:rPr lang="en-US" sz="3574" strike="noStrike" u="none">
                <a:solidFill>
                  <a:srgbClr val="333333"/>
                </a:solidFill>
                <a:latin typeface="Mali"/>
                <a:ea typeface="Mali"/>
                <a:cs typeface="Mali"/>
                <a:sym typeface="Mali"/>
              </a:rPr>
              <a:t> </a:t>
            </a:r>
            <a:r>
              <a:rPr lang="en-US" sz="3574" strike="noStrike" u="none">
                <a:solidFill>
                  <a:srgbClr val="333333"/>
                </a:solidFill>
                <a:latin typeface="Mali"/>
                <a:ea typeface="Mali"/>
                <a:cs typeface="Mali"/>
                <a:sym typeface="Mali"/>
              </a:rPr>
              <a:t>społ</a:t>
            </a:r>
            <a:r>
              <a:rPr lang="en-US" sz="3574" strike="noStrike" u="none">
                <a:solidFill>
                  <a:srgbClr val="333333"/>
                </a:solidFill>
                <a:latin typeface="Mali"/>
                <a:ea typeface="Mali"/>
                <a:cs typeface="Mali"/>
                <a:sym typeface="Mali"/>
              </a:rPr>
              <a:t>e</a:t>
            </a:r>
            <a:r>
              <a:rPr lang="en-US" sz="3574" strike="noStrike" u="none">
                <a:solidFill>
                  <a:srgbClr val="333333"/>
                </a:solidFill>
                <a:latin typeface="Mali"/>
                <a:ea typeface="Mali"/>
                <a:cs typeface="Mali"/>
                <a:sym typeface="Mali"/>
              </a:rPr>
              <a:t>cznościowych (87,8%)</a:t>
            </a:r>
            <a:r>
              <a:rPr lang="en-US" sz="3574" strike="noStrike" u="none">
                <a:solidFill>
                  <a:srgbClr val="333333"/>
                </a:solidFill>
                <a:latin typeface="Mali"/>
                <a:ea typeface="Mali"/>
                <a:cs typeface="Mali"/>
                <a:sym typeface="Mali"/>
              </a:rPr>
              <a:t> </a:t>
            </a:r>
          </a:p>
          <a:p>
            <a:pPr algn="ctr" marL="0" indent="0" lvl="0">
              <a:lnSpc>
                <a:spcPts val="5004"/>
              </a:lnSpc>
              <a:spcBef>
                <a:spcPct val="0"/>
              </a:spcBef>
            </a:pPr>
            <a:r>
              <a:rPr lang="en-US" sz="3574" strike="noStrike" u="none">
                <a:solidFill>
                  <a:srgbClr val="333333"/>
                </a:solidFill>
                <a:latin typeface="Mali"/>
                <a:ea typeface="Mali"/>
                <a:cs typeface="Mali"/>
                <a:sym typeface="Mali"/>
              </a:rPr>
              <a:t>i </a:t>
            </a:r>
            <a:r>
              <a:rPr lang="en-US" sz="3574" strike="noStrike" u="none">
                <a:solidFill>
                  <a:srgbClr val="333333"/>
                </a:solidFill>
                <a:latin typeface="Mali"/>
                <a:ea typeface="Mali"/>
                <a:cs typeface="Mali"/>
                <a:sym typeface="Mali"/>
              </a:rPr>
              <a:t>do</a:t>
            </a:r>
            <a:r>
              <a:rPr lang="en-US" sz="3574" strike="noStrike" u="none">
                <a:solidFill>
                  <a:srgbClr val="333333"/>
                </a:solidFill>
                <a:latin typeface="Mali"/>
                <a:ea typeface="Mali"/>
                <a:cs typeface="Mali"/>
                <a:sym typeface="Mali"/>
              </a:rPr>
              <a:t> </a:t>
            </a:r>
            <a:r>
              <a:rPr lang="en-US" sz="3574" strike="noStrike" u="none">
                <a:solidFill>
                  <a:srgbClr val="333333"/>
                </a:solidFill>
                <a:latin typeface="Mali"/>
                <a:ea typeface="Mali"/>
                <a:cs typeface="Mali"/>
                <a:sym typeface="Mali"/>
              </a:rPr>
              <a:t>k</a:t>
            </a:r>
            <a:r>
              <a:rPr lang="en-US" sz="3574" strike="noStrike" u="none">
                <a:solidFill>
                  <a:srgbClr val="333333"/>
                </a:solidFill>
                <a:latin typeface="Mali"/>
                <a:ea typeface="Mali"/>
                <a:cs typeface="Mali"/>
                <a:sym typeface="Mali"/>
              </a:rPr>
              <a:t>o</a:t>
            </a:r>
            <a:r>
              <a:rPr lang="en-US" sz="3574" strike="noStrike" u="none">
                <a:solidFill>
                  <a:srgbClr val="333333"/>
                </a:solidFill>
                <a:latin typeface="Mali"/>
                <a:ea typeface="Mali"/>
                <a:cs typeface="Mali"/>
                <a:sym typeface="Mali"/>
              </a:rPr>
              <a:t>m</a:t>
            </a:r>
            <a:r>
              <a:rPr lang="en-US" sz="3574" strike="noStrike" u="none">
                <a:solidFill>
                  <a:srgbClr val="333333"/>
                </a:solidFill>
                <a:latin typeface="Mali"/>
                <a:ea typeface="Mali"/>
                <a:cs typeface="Mali"/>
                <a:sym typeface="Mali"/>
              </a:rPr>
              <a:t>u</a:t>
            </a:r>
            <a:r>
              <a:rPr lang="en-US" sz="3574" strike="noStrike" u="none">
                <a:solidFill>
                  <a:srgbClr val="333333"/>
                </a:solidFill>
                <a:latin typeface="Mali"/>
                <a:ea typeface="Mali"/>
                <a:cs typeface="Mali"/>
                <a:sym typeface="Mali"/>
              </a:rPr>
              <a:t>nik</a:t>
            </a:r>
            <a:r>
              <a:rPr lang="en-US" sz="3574" strike="noStrike" u="none">
                <a:solidFill>
                  <a:srgbClr val="333333"/>
                </a:solidFill>
                <a:latin typeface="Mali"/>
                <a:ea typeface="Mali"/>
                <a:cs typeface="Mali"/>
                <a:sym typeface="Mali"/>
              </a:rPr>
              <a:t>a</a:t>
            </a:r>
            <a:r>
              <a:rPr lang="en-US" sz="3574" strike="noStrike" u="none">
                <a:solidFill>
                  <a:srgbClr val="333333"/>
                </a:solidFill>
                <a:latin typeface="Mali"/>
                <a:ea typeface="Mali"/>
                <a:cs typeface="Mali"/>
                <a:sym typeface="Mali"/>
              </a:rPr>
              <a:t>cji z innymi (77,8%).</a:t>
            </a:r>
          </a:p>
        </p:txBody>
      </p:sp>
      <p:sp>
        <p:nvSpPr>
          <p:cNvPr name="Freeform 7" id="7"/>
          <p:cNvSpPr/>
          <p:nvPr/>
        </p:nvSpPr>
        <p:spPr>
          <a:xfrm flipH="false" flipV="false" rot="-8189939">
            <a:off x="12764739" y="-1682539"/>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4"/>
            <a:stretch>
              <a:fillRect l="0" t="0" r="0" b="0"/>
            </a:stretch>
          </a:blipFill>
        </p:spPr>
      </p:sp>
      <p:sp>
        <p:nvSpPr>
          <p:cNvPr name="Freeform 8" id="8"/>
          <p:cNvSpPr/>
          <p:nvPr/>
        </p:nvSpPr>
        <p:spPr>
          <a:xfrm flipH="false" flipV="false" rot="1412318">
            <a:off x="-1218739" y="7812506"/>
            <a:ext cx="7428126" cy="4948989"/>
          </a:xfrm>
          <a:custGeom>
            <a:avLst/>
            <a:gdLst/>
            <a:ahLst/>
            <a:cxnLst/>
            <a:rect r="r" b="b" t="t" l="l"/>
            <a:pathLst>
              <a:path h="4948989" w="7428126">
                <a:moveTo>
                  <a:pt x="0" y="0"/>
                </a:moveTo>
                <a:lnTo>
                  <a:pt x="7428126" y="0"/>
                </a:lnTo>
                <a:lnTo>
                  <a:pt x="7428126" y="4948988"/>
                </a:lnTo>
                <a:lnTo>
                  <a:pt x="0" y="4948988"/>
                </a:lnTo>
                <a:lnTo>
                  <a:pt x="0" y="0"/>
                </a:lnTo>
                <a:close/>
              </a:path>
            </a:pathLst>
          </a:custGeom>
          <a:blipFill>
            <a:blip r:embed="rId4"/>
            <a:stretch>
              <a:fillRect l="0" t="0" r="0" b="0"/>
            </a:stretch>
          </a:blipFill>
        </p:spPr>
      </p:sp>
    </p:spTree>
  </p:cSld>
  <p:clrMapOvr>
    <a:masterClrMapping/>
  </p:clrMapOvr>
  <p:transition spd="fast">
    <p:push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091351" y="687269"/>
            <a:ext cx="5748592" cy="8356706"/>
          </a:xfrm>
          <a:custGeom>
            <a:avLst/>
            <a:gdLst/>
            <a:ahLst/>
            <a:cxnLst/>
            <a:rect r="r" b="b" t="t" l="l"/>
            <a:pathLst>
              <a:path h="8356706" w="5748592">
                <a:moveTo>
                  <a:pt x="0" y="0"/>
                </a:moveTo>
                <a:lnTo>
                  <a:pt x="5748592" y="0"/>
                </a:lnTo>
                <a:lnTo>
                  <a:pt x="5748592" y="8356706"/>
                </a:lnTo>
                <a:lnTo>
                  <a:pt x="0" y="83567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757340" y="2539689"/>
            <a:ext cx="5809143" cy="8444730"/>
          </a:xfrm>
          <a:custGeom>
            <a:avLst/>
            <a:gdLst/>
            <a:ahLst/>
            <a:cxnLst/>
            <a:rect r="r" b="b" t="t" l="l"/>
            <a:pathLst>
              <a:path h="8444730" w="5809143">
                <a:moveTo>
                  <a:pt x="0" y="0"/>
                </a:moveTo>
                <a:lnTo>
                  <a:pt x="5809144" y="0"/>
                </a:lnTo>
                <a:lnTo>
                  <a:pt x="5809144" y="8444730"/>
                </a:lnTo>
                <a:lnTo>
                  <a:pt x="0" y="8444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44620" y="278545"/>
            <a:ext cx="13980763" cy="1338385"/>
          </a:xfrm>
          <a:prstGeom prst="rect">
            <a:avLst/>
          </a:prstGeom>
        </p:spPr>
        <p:txBody>
          <a:bodyPr anchor="t" rtlCol="false" tIns="0" lIns="0" bIns="0" rIns="0">
            <a:spAutoFit/>
          </a:bodyPr>
          <a:lstStyle/>
          <a:p>
            <a:pPr algn="ctr" marL="0" indent="0" lvl="0">
              <a:lnSpc>
                <a:spcPts val="10820"/>
              </a:lnSpc>
              <a:spcBef>
                <a:spcPct val="0"/>
              </a:spcBef>
            </a:pPr>
            <a:r>
              <a:rPr lang="en-US" sz="7728">
                <a:solidFill>
                  <a:srgbClr val="333333"/>
                </a:solidFill>
                <a:latin typeface="Glass Antiqua"/>
                <a:ea typeface="Glass Antiqua"/>
                <a:cs typeface="Glass Antiqua"/>
                <a:sym typeface="Glass Antiqua"/>
              </a:rPr>
              <a:t>Najważniejsze wyniki badania</a:t>
            </a:r>
          </a:p>
        </p:txBody>
      </p:sp>
      <p:sp>
        <p:nvSpPr>
          <p:cNvPr name="TextBox 5" id="5"/>
          <p:cNvSpPr txBox="true"/>
          <p:nvPr/>
        </p:nvSpPr>
        <p:spPr>
          <a:xfrm rot="0">
            <a:off x="1497649" y="3271135"/>
            <a:ext cx="6935995" cy="3313528"/>
          </a:xfrm>
          <a:prstGeom prst="rect">
            <a:avLst/>
          </a:prstGeom>
        </p:spPr>
        <p:txBody>
          <a:bodyPr anchor="t" rtlCol="false" tIns="0" lIns="0" bIns="0" rIns="0">
            <a:spAutoFit/>
          </a:bodyPr>
          <a:lstStyle/>
          <a:p>
            <a:pPr algn="ctr" marL="0" indent="0" lvl="0">
              <a:lnSpc>
                <a:spcPts val="5314"/>
              </a:lnSpc>
              <a:spcBef>
                <a:spcPct val="0"/>
              </a:spcBef>
            </a:pPr>
            <a:r>
              <a:rPr lang="en-US" sz="3796">
                <a:solidFill>
                  <a:srgbClr val="333333"/>
                </a:solidFill>
                <a:latin typeface="Mali"/>
                <a:ea typeface="Mali"/>
                <a:cs typeface="Mali"/>
                <a:sym typeface="Mali"/>
              </a:rPr>
              <a:t>P</a:t>
            </a:r>
            <a:r>
              <a:rPr lang="en-US" sz="3796" strike="noStrike" u="none">
                <a:solidFill>
                  <a:srgbClr val="333333"/>
                </a:solidFill>
                <a:latin typeface="Mali"/>
                <a:ea typeface="Mali"/>
                <a:cs typeface="Mali"/>
                <a:sym typeface="Mali"/>
              </a:rPr>
              <a:t>on</a:t>
            </a:r>
            <a:r>
              <a:rPr lang="en-US" sz="3796" strike="noStrike" u="none">
                <a:solidFill>
                  <a:srgbClr val="333333"/>
                </a:solidFill>
                <a:latin typeface="Mali"/>
                <a:ea typeface="Mali"/>
                <a:cs typeface="Mali"/>
                <a:sym typeface="Mali"/>
              </a:rPr>
              <a:t>ad</a:t>
            </a:r>
            <a:r>
              <a:rPr lang="en-US" sz="3796" strike="noStrike" u="none">
                <a:solidFill>
                  <a:srgbClr val="333333"/>
                </a:solidFill>
                <a:latin typeface="Mali"/>
                <a:ea typeface="Mali"/>
                <a:cs typeface="Mali"/>
                <a:sym typeface="Mali"/>
              </a:rPr>
              <a:t> po</a:t>
            </a:r>
            <a:r>
              <a:rPr lang="en-US" sz="3796" strike="noStrike" u="none">
                <a:solidFill>
                  <a:srgbClr val="333333"/>
                </a:solidFill>
                <a:latin typeface="Mali"/>
                <a:ea typeface="Mali"/>
                <a:cs typeface="Mali"/>
                <a:sym typeface="Mali"/>
              </a:rPr>
              <a:t>ł</a:t>
            </a:r>
            <a:r>
              <a:rPr lang="en-US" sz="3796" strike="noStrike" u="none">
                <a:solidFill>
                  <a:srgbClr val="333333"/>
                </a:solidFill>
                <a:latin typeface="Mali"/>
                <a:ea typeface="Mali"/>
                <a:cs typeface="Mali"/>
                <a:sym typeface="Mali"/>
              </a:rPr>
              <a:t>ow</a:t>
            </a:r>
            <a:r>
              <a:rPr lang="en-US" sz="3796" strike="noStrike" u="none">
                <a:solidFill>
                  <a:srgbClr val="333333"/>
                </a:solidFill>
                <a:latin typeface="Mali"/>
                <a:ea typeface="Mali"/>
                <a:cs typeface="Mali"/>
                <a:sym typeface="Mali"/>
              </a:rPr>
              <a:t>a</a:t>
            </a:r>
            <a:r>
              <a:rPr lang="en-US" sz="3796" strike="noStrike" u="none">
                <a:solidFill>
                  <a:srgbClr val="333333"/>
                </a:solidFill>
                <a:latin typeface="Mali"/>
                <a:ea typeface="Mali"/>
                <a:cs typeface="Mali"/>
                <a:sym typeface="Mali"/>
              </a:rPr>
              <a:t> dor</a:t>
            </a:r>
            <a:r>
              <a:rPr lang="en-US" sz="3796" strike="noStrike" u="none">
                <a:solidFill>
                  <a:srgbClr val="333333"/>
                </a:solidFill>
                <a:latin typeface="Mali"/>
                <a:ea typeface="Mali"/>
                <a:cs typeface="Mali"/>
                <a:sym typeface="Mali"/>
              </a:rPr>
              <a:t>o</a:t>
            </a:r>
            <a:r>
              <a:rPr lang="en-US" sz="3796" strike="noStrike" u="none">
                <a:solidFill>
                  <a:srgbClr val="333333"/>
                </a:solidFill>
                <a:latin typeface="Mali"/>
                <a:ea typeface="Mali"/>
                <a:cs typeface="Mali"/>
                <a:sym typeface="Mali"/>
              </a:rPr>
              <a:t>sły</a:t>
            </a:r>
            <a:r>
              <a:rPr lang="en-US" sz="3796" strike="noStrike" u="none">
                <a:solidFill>
                  <a:srgbClr val="333333"/>
                </a:solidFill>
                <a:latin typeface="Mali"/>
                <a:ea typeface="Mali"/>
                <a:cs typeface="Mali"/>
                <a:sym typeface="Mali"/>
              </a:rPr>
              <a:t>ch</a:t>
            </a:r>
            <a:r>
              <a:rPr lang="en-US" sz="3796" strike="noStrike" u="none">
                <a:solidFill>
                  <a:srgbClr val="333333"/>
                </a:solidFill>
                <a:latin typeface="Mali"/>
                <a:ea typeface="Mali"/>
                <a:cs typeface="Mali"/>
                <a:sym typeface="Mali"/>
              </a:rPr>
              <a:t> używ</a:t>
            </a:r>
            <a:r>
              <a:rPr lang="en-US" sz="3796" strike="noStrike" u="none">
                <a:solidFill>
                  <a:srgbClr val="333333"/>
                </a:solidFill>
                <a:latin typeface="Mali"/>
                <a:ea typeface="Mali"/>
                <a:cs typeface="Mali"/>
                <a:sym typeface="Mali"/>
              </a:rPr>
              <a:t>ając</a:t>
            </a:r>
            <a:r>
              <a:rPr lang="en-US" sz="3796" strike="noStrike" u="none">
                <a:solidFill>
                  <a:srgbClr val="333333"/>
                </a:solidFill>
                <a:latin typeface="Mali"/>
                <a:ea typeface="Mali"/>
                <a:cs typeface="Mali"/>
                <a:sym typeface="Mali"/>
              </a:rPr>
              <a:t>ych internetu uw</a:t>
            </a:r>
            <a:r>
              <a:rPr lang="en-US" sz="3796" strike="noStrike" u="none">
                <a:solidFill>
                  <a:srgbClr val="333333"/>
                </a:solidFill>
                <a:latin typeface="Mali"/>
                <a:ea typeface="Mali"/>
                <a:cs typeface="Mali"/>
                <a:sym typeface="Mali"/>
              </a:rPr>
              <a:t>aża,</a:t>
            </a:r>
            <a:r>
              <a:rPr lang="en-US" sz="3796" strike="noStrike" u="none">
                <a:solidFill>
                  <a:srgbClr val="333333"/>
                </a:solidFill>
                <a:latin typeface="Mali"/>
                <a:ea typeface="Mali"/>
                <a:cs typeface="Mali"/>
                <a:sym typeface="Mali"/>
              </a:rPr>
              <a:t> że spędza przed ekranami dużo czasu (54,5%).</a:t>
            </a:r>
          </a:p>
        </p:txBody>
      </p:sp>
      <p:sp>
        <p:nvSpPr>
          <p:cNvPr name="TextBox 6" id="6"/>
          <p:cNvSpPr txBox="true"/>
          <p:nvPr/>
        </p:nvSpPr>
        <p:spPr>
          <a:xfrm rot="0">
            <a:off x="10306426" y="4925083"/>
            <a:ext cx="6710972" cy="3134369"/>
          </a:xfrm>
          <a:prstGeom prst="rect">
            <a:avLst/>
          </a:prstGeom>
        </p:spPr>
        <p:txBody>
          <a:bodyPr anchor="t" rtlCol="false" tIns="0" lIns="0" bIns="0" rIns="0">
            <a:spAutoFit/>
          </a:bodyPr>
          <a:lstStyle/>
          <a:p>
            <a:pPr algn="ctr" marL="0" indent="0" lvl="0">
              <a:lnSpc>
                <a:spcPts val="6264"/>
              </a:lnSpc>
              <a:spcBef>
                <a:spcPct val="0"/>
              </a:spcBef>
            </a:pPr>
            <a:r>
              <a:rPr lang="en-US" sz="4474">
                <a:solidFill>
                  <a:srgbClr val="333333"/>
                </a:solidFill>
                <a:latin typeface="Mali"/>
                <a:ea typeface="Mali"/>
                <a:cs typeface="Mali"/>
                <a:sym typeface="Mali"/>
              </a:rPr>
              <a:t>40% d</a:t>
            </a:r>
            <a:r>
              <a:rPr lang="en-US" sz="4474" strike="noStrike" u="none">
                <a:solidFill>
                  <a:srgbClr val="333333"/>
                </a:solidFill>
                <a:latin typeface="Mali"/>
                <a:ea typeface="Mali"/>
                <a:cs typeface="Mali"/>
                <a:sym typeface="Mali"/>
              </a:rPr>
              <a:t>orosłych używają</a:t>
            </a:r>
            <a:r>
              <a:rPr lang="en-US" sz="4474" strike="noStrike" u="none">
                <a:solidFill>
                  <a:srgbClr val="333333"/>
                </a:solidFill>
                <a:latin typeface="Mali"/>
                <a:ea typeface="Mali"/>
                <a:cs typeface="Mali"/>
                <a:sym typeface="Mali"/>
              </a:rPr>
              <a:t>cych</a:t>
            </a:r>
            <a:r>
              <a:rPr lang="en-US" sz="4474" strike="noStrike" u="none">
                <a:solidFill>
                  <a:srgbClr val="333333"/>
                </a:solidFill>
                <a:latin typeface="Mali"/>
                <a:ea typeface="Mali"/>
                <a:cs typeface="Mali"/>
                <a:sym typeface="Mali"/>
              </a:rPr>
              <a:t> internetu uważa, że n</a:t>
            </a:r>
            <a:r>
              <a:rPr lang="en-US" sz="4474" strike="noStrike" u="none">
                <a:solidFill>
                  <a:srgbClr val="333333"/>
                </a:solidFill>
                <a:latin typeface="Mali"/>
                <a:ea typeface="Mali"/>
                <a:cs typeface="Mali"/>
                <a:sym typeface="Mali"/>
              </a:rPr>
              <a:t>a</a:t>
            </a:r>
            <a:r>
              <a:rPr lang="en-US" sz="4474" strike="noStrike" u="none">
                <a:solidFill>
                  <a:srgbClr val="333333"/>
                </a:solidFill>
                <a:latin typeface="Mali"/>
                <a:ea typeface="Mali"/>
                <a:cs typeface="Mali"/>
                <a:sym typeface="Mali"/>
              </a:rPr>
              <a:t>dużywa </a:t>
            </a:r>
            <a:r>
              <a:rPr lang="en-US" sz="4474" strike="noStrike" u="none">
                <a:solidFill>
                  <a:srgbClr val="333333"/>
                </a:solidFill>
                <a:latin typeface="Mali"/>
                <a:ea typeface="Mali"/>
                <a:cs typeface="Mali"/>
                <a:sym typeface="Mali"/>
              </a:rPr>
              <a:t>telefo</a:t>
            </a:r>
            <a:r>
              <a:rPr lang="en-US" sz="4474" strike="noStrike" u="none">
                <a:solidFill>
                  <a:srgbClr val="333333"/>
                </a:solidFill>
                <a:latin typeface="Mali"/>
                <a:ea typeface="Mali"/>
                <a:cs typeface="Mali"/>
                <a:sym typeface="Mali"/>
              </a:rPr>
              <a:t>n</a:t>
            </a:r>
            <a:r>
              <a:rPr lang="en-US" sz="4474" strike="noStrike" u="none">
                <a:solidFill>
                  <a:srgbClr val="333333"/>
                </a:solidFill>
                <a:latin typeface="Mali"/>
                <a:ea typeface="Mali"/>
                <a:cs typeface="Mali"/>
                <a:sym typeface="Mali"/>
              </a:rPr>
              <a:t>u.</a:t>
            </a:r>
          </a:p>
        </p:txBody>
      </p:sp>
      <p:sp>
        <p:nvSpPr>
          <p:cNvPr name="Freeform 7" id="7"/>
          <p:cNvSpPr/>
          <p:nvPr/>
        </p:nvSpPr>
        <p:spPr>
          <a:xfrm flipH="false" flipV="false" rot="-8189939">
            <a:off x="12764739" y="-1682539"/>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4"/>
            <a:stretch>
              <a:fillRect l="0" t="0" r="0" b="0"/>
            </a:stretch>
          </a:blipFill>
        </p:spPr>
      </p:sp>
      <p:sp>
        <p:nvSpPr>
          <p:cNvPr name="Freeform 8" id="8"/>
          <p:cNvSpPr/>
          <p:nvPr/>
        </p:nvSpPr>
        <p:spPr>
          <a:xfrm flipH="false" flipV="false" rot="1412318">
            <a:off x="-1218739" y="7812506"/>
            <a:ext cx="7428126" cy="4948989"/>
          </a:xfrm>
          <a:custGeom>
            <a:avLst/>
            <a:gdLst/>
            <a:ahLst/>
            <a:cxnLst/>
            <a:rect r="r" b="b" t="t" l="l"/>
            <a:pathLst>
              <a:path h="4948989" w="7428126">
                <a:moveTo>
                  <a:pt x="0" y="0"/>
                </a:moveTo>
                <a:lnTo>
                  <a:pt x="7428126" y="0"/>
                </a:lnTo>
                <a:lnTo>
                  <a:pt x="7428126" y="4948988"/>
                </a:lnTo>
                <a:lnTo>
                  <a:pt x="0" y="4948988"/>
                </a:lnTo>
                <a:lnTo>
                  <a:pt x="0" y="0"/>
                </a:lnTo>
                <a:close/>
              </a:path>
            </a:pathLst>
          </a:custGeom>
          <a:blipFill>
            <a:blip r:embed="rId4"/>
            <a:stretch>
              <a:fillRect l="0" t="0" r="0" b="0"/>
            </a:stretch>
          </a:blipFill>
        </p:spPr>
      </p:sp>
    </p:spTree>
  </p:cSld>
  <p:clrMapOvr>
    <a:masterClrMapping/>
  </p:clrMapOvr>
  <p:transition spd="fast">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091351" y="687269"/>
            <a:ext cx="5748592" cy="8356706"/>
          </a:xfrm>
          <a:custGeom>
            <a:avLst/>
            <a:gdLst/>
            <a:ahLst/>
            <a:cxnLst/>
            <a:rect r="r" b="b" t="t" l="l"/>
            <a:pathLst>
              <a:path h="8356706" w="5748592">
                <a:moveTo>
                  <a:pt x="0" y="0"/>
                </a:moveTo>
                <a:lnTo>
                  <a:pt x="5748592" y="0"/>
                </a:lnTo>
                <a:lnTo>
                  <a:pt x="5748592" y="8356706"/>
                </a:lnTo>
                <a:lnTo>
                  <a:pt x="0" y="83567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757340" y="2539689"/>
            <a:ext cx="5809143" cy="8444730"/>
          </a:xfrm>
          <a:custGeom>
            <a:avLst/>
            <a:gdLst/>
            <a:ahLst/>
            <a:cxnLst/>
            <a:rect r="r" b="b" t="t" l="l"/>
            <a:pathLst>
              <a:path h="8444730" w="5809143">
                <a:moveTo>
                  <a:pt x="0" y="0"/>
                </a:moveTo>
                <a:lnTo>
                  <a:pt x="5809144" y="0"/>
                </a:lnTo>
                <a:lnTo>
                  <a:pt x="5809144" y="8444730"/>
                </a:lnTo>
                <a:lnTo>
                  <a:pt x="0" y="8444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44620" y="278545"/>
            <a:ext cx="13980763" cy="1338385"/>
          </a:xfrm>
          <a:prstGeom prst="rect">
            <a:avLst/>
          </a:prstGeom>
        </p:spPr>
        <p:txBody>
          <a:bodyPr anchor="t" rtlCol="false" tIns="0" lIns="0" bIns="0" rIns="0">
            <a:spAutoFit/>
          </a:bodyPr>
          <a:lstStyle/>
          <a:p>
            <a:pPr algn="ctr" marL="0" indent="0" lvl="0">
              <a:lnSpc>
                <a:spcPts val="10820"/>
              </a:lnSpc>
              <a:spcBef>
                <a:spcPct val="0"/>
              </a:spcBef>
            </a:pPr>
            <a:r>
              <a:rPr lang="en-US" sz="7728">
                <a:solidFill>
                  <a:srgbClr val="333333"/>
                </a:solidFill>
                <a:latin typeface="Glass Antiqua"/>
                <a:ea typeface="Glass Antiqua"/>
                <a:cs typeface="Glass Antiqua"/>
                <a:sym typeface="Glass Antiqua"/>
              </a:rPr>
              <a:t>Najważniejsze wyniki badania</a:t>
            </a:r>
          </a:p>
        </p:txBody>
      </p:sp>
      <p:sp>
        <p:nvSpPr>
          <p:cNvPr name="TextBox 5" id="5"/>
          <p:cNvSpPr txBox="true"/>
          <p:nvPr/>
        </p:nvSpPr>
        <p:spPr>
          <a:xfrm rot="0">
            <a:off x="1497649" y="2906554"/>
            <a:ext cx="6935995" cy="3580863"/>
          </a:xfrm>
          <a:prstGeom prst="rect">
            <a:avLst/>
          </a:prstGeom>
        </p:spPr>
        <p:txBody>
          <a:bodyPr anchor="t" rtlCol="false" tIns="0" lIns="0" bIns="0" rIns="0">
            <a:spAutoFit/>
          </a:bodyPr>
          <a:lstStyle/>
          <a:p>
            <a:pPr algn="ctr" marL="0" indent="0" lvl="0">
              <a:lnSpc>
                <a:spcPts val="4754"/>
              </a:lnSpc>
              <a:spcBef>
                <a:spcPct val="0"/>
              </a:spcBef>
            </a:pPr>
            <a:r>
              <a:rPr lang="en-US" sz="3396">
                <a:solidFill>
                  <a:srgbClr val="333333"/>
                </a:solidFill>
                <a:latin typeface="Mali"/>
                <a:ea typeface="Mali"/>
                <a:cs typeface="Mali"/>
                <a:sym typeface="Mali"/>
              </a:rPr>
              <a:t>Blisk</a:t>
            </a:r>
            <a:r>
              <a:rPr lang="en-US" sz="3396" strike="noStrike" u="none">
                <a:solidFill>
                  <a:srgbClr val="333333"/>
                </a:solidFill>
                <a:latin typeface="Mali"/>
                <a:ea typeface="Mali"/>
                <a:cs typeface="Mali"/>
                <a:sym typeface="Mali"/>
              </a:rPr>
              <a:t>o połowa dorosłych używających urządzeń ekranowych słyszała o terminie „higiena cyfrowa</a:t>
            </a:r>
            <a:r>
              <a:rPr lang="en-US" sz="3396" strike="noStrike" u="none">
                <a:solidFill>
                  <a:srgbClr val="333333"/>
                </a:solidFill>
                <a:latin typeface="Mali"/>
                <a:ea typeface="Mali"/>
                <a:cs typeface="Mali"/>
                <a:sym typeface="Mali"/>
              </a:rPr>
              <a:t>”</a:t>
            </a:r>
            <a:r>
              <a:rPr lang="en-US" sz="3396" strike="noStrike" u="none">
                <a:solidFill>
                  <a:srgbClr val="333333"/>
                </a:solidFill>
                <a:latin typeface="Mali"/>
                <a:ea typeface="Mali"/>
                <a:cs typeface="Mali"/>
                <a:sym typeface="Mali"/>
              </a:rPr>
              <a:t>, a głównym źródłem informacji na ten temat były media (48,1%).</a:t>
            </a:r>
          </a:p>
        </p:txBody>
      </p:sp>
      <p:sp>
        <p:nvSpPr>
          <p:cNvPr name="TextBox 6" id="6"/>
          <p:cNvSpPr txBox="true"/>
          <p:nvPr/>
        </p:nvSpPr>
        <p:spPr>
          <a:xfrm rot="0">
            <a:off x="10306426" y="4770372"/>
            <a:ext cx="6710972" cy="3841759"/>
          </a:xfrm>
          <a:prstGeom prst="rect">
            <a:avLst/>
          </a:prstGeom>
        </p:spPr>
        <p:txBody>
          <a:bodyPr anchor="t" rtlCol="false" tIns="0" lIns="0" bIns="0" rIns="0">
            <a:spAutoFit/>
          </a:bodyPr>
          <a:lstStyle/>
          <a:p>
            <a:pPr algn="ctr" marL="0" indent="0" lvl="0">
              <a:lnSpc>
                <a:spcPts val="6124"/>
              </a:lnSpc>
              <a:spcBef>
                <a:spcPct val="0"/>
              </a:spcBef>
            </a:pPr>
            <a:r>
              <a:rPr lang="en-US" sz="4374">
                <a:solidFill>
                  <a:srgbClr val="333333"/>
                </a:solidFill>
                <a:latin typeface="Mali"/>
                <a:ea typeface="Mali"/>
                <a:cs typeface="Mali"/>
                <a:sym typeface="Mali"/>
              </a:rPr>
              <a:t>Niewielu d</a:t>
            </a:r>
            <a:r>
              <a:rPr lang="en-US" sz="4374" strike="noStrike" u="none">
                <a:solidFill>
                  <a:srgbClr val="333333"/>
                </a:solidFill>
                <a:latin typeface="Mali"/>
                <a:ea typeface="Mali"/>
                <a:cs typeface="Mali"/>
                <a:sym typeface="Mali"/>
              </a:rPr>
              <a:t>orosłych w Polsc</a:t>
            </a:r>
            <a:r>
              <a:rPr lang="en-US" sz="4374" strike="noStrike" u="none">
                <a:solidFill>
                  <a:srgbClr val="333333"/>
                </a:solidFill>
                <a:latin typeface="Mali"/>
                <a:ea typeface="Mali"/>
                <a:cs typeface="Mali"/>
                <a:sym typeface="Mali"/>
              </a:rPr>
              <a:t>e</a:t>
            </a:r>
            <a:r>
              <a:rPr lang="en-US" sz="4374" strike="noStrike" u="none">
                <a:solidFill>
                  <a:srgbClr val="333333"/>
                </a:solidFill>
                <a:latin typeface="Mali"/>
                <a:ea typeface="Mali"/>
                <a:cs typeface="Mali"/>
                <a:sym typeface="Mali"/>
              </a:rPr>
              <a:t> kontroluje swoje używanie urządze</a:t>
            </a:r>
            <a:r>
              <a:rPr lang="en-US" sz="4374" strike="noStrike" u="none">
                <a:solidFill>
                  <a:srgbClr val="333333"/>
                </a:solidFill>
                <a:latin typeface="Mali"/>
                <a:ea typeface="Mali"/>
                <a:cs typeface="Mali"/>
                <a:sym typeface="Mali"/>
              </a:rPr>
              <a:t>ń </a:t>
            </a:r>
            <a:r>
              <a:rPr lang="en-US" sz="4374" strike="noStrike" u="none">
                <a:solidFill>
                  <a:srgbClr val="333333"/>
                </a:solidFill>
                <a:latin typeface="Mali"/>
                <a:ea typeface="Mali"/>
                <a:cs typeface="Mali"/>
                <a:sym typeface="Mali"/>
              </a:rPr>
              <a:t>e</a:t>
            </a:r>
            <a:r>
              <a:rPr lang="en-US" sz="4374" strike="noStrike" u="none">
                <a:solidFill>
                  <a:srgbClr val="333333"/>
                </a:solidFill>
                <a:latin typeface="Mali"/>
                <a:ea typeface="Mali"/>
                <a:cs typeface="Mali"/>
                <a:sym typeface="Mali"/>
              </a:rPr>
              <a:t>kran</a:t>
            </a:r>
            <a:r>
              <a:rPr lang="en-US" sz="4374" strike="noStrike" u="none">
                <a:solidFill>
                  <a:srgbClr val="333333"/>
                </a:solidFill>
                <a:latin typeface="Mali"/>
                <a:ea typeface="Mali"/>
                <a:cs typeface="Mali"/>
                <a:sym typeface="Mali"/>
              </a:rPr>
              <a:t>o</a:t>
            </a:r>
            <a:r>
              <a:rPr lang="en-US" sz="4374" strike="noStrike" u="none">
                <a:solidFill>
                  <a:srgbClr val="333333"/>
                </a:solidFill>
                <a:latin typeface="Mali"/>
                <a:ea typeface="Mali"/>
                <a:cs typeface="Mali"/>
                <a:sym typeface="Mali"/>
              </a:rPr>
              <a:t>wych (32,5% do 12,6%).</a:t>
            </a:r>
          </a:p>
        </p:txBody>
      </p:sp>
      <p:sp>
        <p:nvSpPr>
          <p:cNvPr name="Freeform 7" id="7"/>
          <p:cNvSpPr/>
          <p:nvPr/>
        </p:nvSpPr>
        <p:spPr>
          <a:xfrm flipH="false" flipV="false" rot="-8189939">
            <a:off x="12764739" y="-1682539"/>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4"/>
            <a:stretch>
              <a:fillRect l="0" t="0" r="0" b="0"/>
            </a:stretch>
          </a:blipFill>
        </p:spPr>
      </p:sp>
      <p:sp>
        <p:nvSpPr>
          <p:cNvPr name="Freeform 8" id="8"/>
          <p:cNvSpPr/>
          <p:nvPr/>
        </p:nvSpPr>
        <p:spPr>
          <a:xfrm flipH="false" flipV="false" rot="1412318">
            <a:off x="-1218739" y="7812506"/>
            <a:ext cx="7428126" cy="4948989"/>
          </a:xfrm>
          <a:custGeom>
            <a:avLst/>
            <a:gdLst/>
            <a:ahLst/>
            <a:cxnLst/>
            <a:rect r="r" b="b" t="t" l="l"/>
            <a:pathLst>
              <a:path h="4948989" w="7428126">
                <a:moveTo>
                  <a:pt x="0" y="0"/>
                </a:moveTo>
                <a:lnTo>
                  <a:pt x="7428126" y="0"/>
                </a:lnTo>
                <a:lnTo>
                  <a:pt x="7428126" y="4948988"/>
                </a:lnTo>
                <a:lnTo>
                  <a:pt x="0" y="4948988"/>
                </a:lnTo>
                <a:lnTo>
                  <a:pt x="0" y="0"/>
                </a:lnTo>
                <a:close/>
              </a:path>
            </a:pathLst>
          </a:custGeom>
          <a:blipFill>
            <a:blip r:embed="rId4"/>
            <a:stretch>
              <a:fillRect l="0" t="0" r="0" b="0"/>
            </a:stretch>
          </a:blipFill>
        </p:spPr>
      </p:sp>
    </p:spTree>
  </p:cSld>
  <p:clrMapOvr>
    <a:masterClrMapping/>
  </p:clrMapOvr>
  <p:transition spd="fast">
    <p:push dir="l"/>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091351" y="687269"/>
            <a:ext cx="5748592" cy="8356706"/>
          </a:xfrm>
          <a:custGeom>
            <a:avLst/>
            <a:gdLst/>
            <a:ahLst/>
            <a:cxnLst/>
            <a:rect r="r" b="b" t="t" l="l"/>
            <a:pathLst>
              <a:path h="8356706" w="5748592">
                <a:moveTo>
                  <a:pt x="0" y="0"/>
                </a:moveTo>
                <a:lnTo>
                  <a:pt x="5748592" y="0"/>
                </a:lnTo>
                <a:lnTo>
                  <a:pt x="5748592" y="8356706"/>
                </a:lnTo>
                <a:lnTo>
                  <a:pt x="0" y="83567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757340" y="2539689"/>
            <a:ext cx="5809143" cy="8444730"/>
          </a:xfrm>
          <a:custGeom>
            <a:avLst/>
            <a:gdLst/>
            <a:ahLst/>
            <a:cxnLst/>
            <a:rect r="r" b="b" t="t" l="l"/>
            <a:pathLst>
              <a:path h="8444730" w="5809143">
                <a:moveTo>
                  <a:pt x="0" y="0"/>
                </a:moveTo>
                <a:lnTo>
                  <a:pt x="5809144" y="0"/>
                </a:lnTo>
                <a:lnTo>
                  <a:pt x="5809144" y="8444730"/>
                </a:lnTo>
                <a:lnTo>
                  <a:pt x="0" y="8444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44620" y="278545"/>
            <a:ext cx="13980763" cy="1338385"/>
          </a:xfrm>
          <a:prstGeom prst="rect">
            <a:avLst/>
          </a:prstGeom>
        </p:spPr>
        <p:txBody>
          <a:bodyPr anchor="t" rtlCol="false" tIns="0" lIns="0" bIns="0" rIns="0">
            <a:spAutoFit/>
          </a:bodyPr>
          <a:lstStyle/>
          <a:p>
            <a:pPr algn="ctr" marL="0" indent="0" lvl="0">
              <a:lnSpc>
                <a:spcPts val="10820"/>
              </a:lnSpc>
              <a:spcBef>
                <a:spcPct val="0"/>
              </a:spcBef>
            </a:pPr>
            <a:r>
              <a:rPr lang="en-US" sz="7728">
                <a:solidFill>
                  <a:srgbClr val="333333"/>
                </a:solidFill>
                <a:latin typeface="Glass Antiqua"/>
                <a:ea typeface="Glass Antiqua"/>
                <a:cs typeface="Glass Antiqua"/>
                <a:sym typeface="Glass Antiqua"/>
              </a:rPr>
              <a:t>Najważniejsze wyniki badania</a:t>
            </a:r>
          </a:p>
        </p:txBody>
      </p:sp>
      <p:sp>
        <p:nvSpPr>
          <p:cNvPr name="TextBox 5" id="5"/>
          <p:cNvSpPr txBox="true"/>
          <p:nvPr/>
        </p:nvSpPr>
        <p:spPr>
          <a:xfrm rot="0">
            <a:off x="1497649" y="2897029"/>
            <a:ext cx="6935995" cy="3313528"/>
          </a:xfrm>
          <a:prstGeom prst="rect">
            <a:avLst/>
          </a:prstGeom>
        </p:spPr>
        <p:txBody>
          <a:bodyPr anchor="t" rtlCol="false" tIns="0" lIns="0" bIns="0" rIns="0">
            <a:spAutoFit/>
          </a:bodyPr>
          <a:lstStyle/>
          <a:p>
            <a:pPr algn="ctr" marL="0" indent="0" lvl="0">
              <a:lnSpc>
                <a:spcPts val="5314"/>
              </a:lnSpc>
              <a:spcBef>
                <a:spcPct val="0"/>
              </a:spcBef>
            </a:pPr>
            <a:r>
              <a:rPr lang="en-US" sz="3796">
                <a:solidFill>
                  <a:srgbClr val="333333"/>
                </a:solidFill>
                <a:latin typeface="Mali"/>
                <a:ea typeface="Mali"/>
                <a:cs typeface="Mali"/>
                <a:sym typeface="Mali"/>
              </a:rPr>
              <a:t>Ma</a:t>
            </a:r>
            <a:r>
              <a:rPr lang="en-US" sz="3796" strike="noStrike" u="none">
                <a:solidFill>
                  <a:srgbClr val="333333"/>
                </a:solidFill>
                <a:latin typeface="Mali"/>
                <a:ea typeface="Mali"/>
                <a:cs typeface="Mali"/>
                <a:sym typeface="Mali"/>
              </a:rPr>
              <a:t>ło dorosłych przestrzega zasad bezpiecznego używania internetu i urządzeń ekranowych (52,9% do 36,3%).</a:t>
            </a:r>
          </a:p>
        </p:txBody>
      </p:sp>
      <p:sp>
        <p:nvSpPr>
          <p:cNvPr name="TextBox 6" id="6"/>
          <p:cNvSpPr txBox="true"/>
          <p:nvPr/>
        </p:nvSpPr>
        <p:spPr>
          <a:xfrm rot="0">
            <a:off x="10306426" y="4563680"/>
            <a:ext cx="6710972" cy="4349123"/>
          </a:xfrm>
          <a:prstGeom prst="rect">
            <a:avLst/>
          </a:prstGeom>
        </p:spPr>
        <p:txBody>
          <a:bodyPr anchor="t" rtlCol="false" tIns="0" lIns="0" bIns="0" rIns="0">
            <a:spAutoFit/>
          </a:bodyPr>
          <a:lstStyle/>
          <a:p>
            <a:pPr algn="ctr" marL="0" indent="0" lvl="0">
              <a:lnSpc>
                <a:spcPts val="3884"/>
              </a:lnSpc>
              <a:spcBef>
                <a:spcPct val="0"/>
              </a:spcBef>
            </a:pPr>
            <a:r>
              <a:rPr lang="en-US" sz="2774">
                <a:solidFill>
                  <a:srgbClr val="333333"/>
                </a:solidFill>
                <a:latin typeface="Mali"/>
                <a:ea typeface="Mali"/>
                <a:cs typeface="Mali"/>
                <a:sym typeface="Mali"/>
              </a:rPr>
              <a:t>U d</a:t>
            </a:r>
            <a:r>
              <a:rPr lang="en-US" sz="2774" strike="noStrike" u="none">
                <a:solidFill>
                  <a:srgbClr val="333333"/>
                </a:solidFill>
                <a:latin typeface="Mali"/>
                <a:ea typeface="Mali"/>
                <a:cs typeface="Mali"/>
                <a:sym typeface="Mali"/>
              </a:rPr>
              <a:t>orosłych używających urządze</a:t>
            </a:r>
            <a:r>
              <a:rPr lang="en-US" sz="2774" strike="noStrike" u="none">
                <a:solidFill>
                  <a:srgbClr val="333333"/>
                </a:solidFill>
                <a:latin typeface="Mali"/>
                <a:ea typeface="Mali"/>
                <a:cs typeface="Mali"/>
                <a:sym typeface="Mali"/>
              </a:rPr>
              <a:t>ń</a:t>
            </a:r>
            <a:r>
              <a:rPr lang="en-US" sz="2774" strike="noStrike" u="none">
                <a:solidFill>
                  <a:srgbClr val="333333"/>
                </a:solidFill>
                <a:latin typeface="Mali"/>
                <a:ea typeface="Mali"/>
                <a:cs typeface="Mali"/>
                <a:sym typeface="Mali"/>
              </a:rPr>
              <a:t> ekranowych występują deficyty dotyczące zachowań związanych z tworzeniem i odbieraniem treści w internecie, zwłaszcza rzadkie </a:t>
            </a:r>
            <a:r>
              <a:rPr lang="en-US" sz="2774" strike="noStrike" u="none">
                <a:solidFill>
                  <a:srgbClr val="333333"/>
                </a:solidFill>
                <a:latin typeface="Mali"/>
                <a:ea typeface="Mali"/>
                <a:cs typeface="Mali"/>
                <a:sym typeface="Mali"/>
              </a:rPr>
              <a:t>r</a:t>
            </a:r>
            <a:r>
              <a:rPr lang="en-US" sz="2774" strike="noStrike" u="none">
                <a:solidFill>
                  <a:srgbClr val="333333"/>
                </a:solidFill>
                <a:latin typeface="Mali"/>
                <a:ea typeface="Mali"/>
                <a:cs typeface="Mali"/>
                <a:sym typeface="Mali"/>
              </a:rPr>
              <a:t>eak</a:t>
            </a:r>
            <a:r>
              <a:rPr lang="en-US" sz="2774" strike="noStrike" u="none">
                <a:solidFill>
                  <a:srgbClr val="333333"/>
                </a:solidFill>
                <a:latin typeface="Mali"/>
                <a:ea typeface="Mali"/>
                <a:cs typeface="Mali"/>
                <a:sym typeface="Mali"/>
              </a:rPr>
              <a:t>cje na hejt wobec innych i </a:t>
            </a:r>
            <a:r>
              <a:rPr lang="en-US" sz="2774" strike="noStrike" u="none">
                <a:solidFill>
                  <a:srgbClr val="333333"/>
                </a:solidFill>
                <a:latin typeface="Mali"/>
                <a:ea typeface="Mali"/>
                <a:cs typeface="Mali"/>
                <a:sym typeface="Mali"/>
              </a:rPr>
              <a:t>r</a:t>
            </a:r>
            <a:r>
              <a:rPr lang="en-US" sz="2774" strike="noStrike" u="none">
                <a:solidFill>
                  <a:srgbClr val="333333"/>
                </a:solidFill>
                <a:latin typeface="Mali"/>
                <a:ea typeface="Mali"/>
                <a:cs typeface="Mali"/>
                <a:sym typeface="Mali"/>
              </a:rPr>
              <a:t>zadkie szuk</a:t>
            </a:r>
            <a:r>
              <a:rPr lang="en-US" sz="2774" strike="noStrike" u="none">
                <a:solidFill>
                  <a:srgbClr val="333333"/>
                </a:solidFill>
                <a:latin typeface="Mali"/>
                <a:ea typeface="Mali"/>
                <a:cs typeface="Mali"/>
                <a:sym typeface="Mali"/>
              </a:rPr>
              <a:t>an</a:t>
            </a:r>
            <a:r>
              <a:rPr lang="en-US" sz="2774" strike="noStrike" u="none">
                <a:solidFill>
                  <a:srgbClr val="333333"/>
                </a:solidFill>
                <a:latin typeface="Mali"/>
                <a:ea typeface="Mali"/>
                <a:cs typeface="Mali"/>
                <a:sym typeface="Mali"/>
              </a:rPr>
              <a:t>ie p</a:t>
            </a:r>
            <a:r>
              <a:rPr lang="en-US" sz="2774" strike="noStrike" u="none">
                <a:solidFill>
                  <a:srgbClr val="333333"/>
                </a:solidFill>
                <a:latin typeface="Mali"/>
                <a:ea typeface="Mali"/>
                <a:cs typeface="Mali"/>
                <a:sym typeface="Mali"/>
              </a:rPr>
              <a:t>omocy w</a:t>
            </a:r>
            <a:r>
              <a:rPr lang="en-US" sz="2774" strike="noStrike" u="none">
                <a:solidFill>
                  <a:srgbClr val="333333"/>
                </a:solidFill>
                <a:latin typeface="Mali"/>
                <a:ea typeface="Mali"/>
                <a:cs typeface="Mali"/>
                <a:sym typeface="Mali"/>
              </a:rPr>
              <a:t> prz</a:t>
            </a:r>
            <a:r>
              <a:rPr lang="en-US" sz="2774" strike="noStrike" u="none">
                <a:solidFill>
                  <a:srgbClr val="333333"/>
                </a:solidFill>
                <a:latin typeface="Mali"/>
                <a:ea typeface="Mali"/>
                <a:cs typeface="Mali"/>
                <a:sym typeface="Mali"/>
              </a:rPr>
              <a:t>y</a:t>
            </a:r>
            <a:r>
              <a:rPr lang="en-US" sz="2774" strike="noStrike" u="none">
                <a:solidFill>
                  <a:srgbClr val="333333"/>
                </a:solidFill>
                <a:latin typeface="Mali"/>
                <a:ea typeface="Mali"/>
                <a:cs typeface="Mali"/>
                <a:sym typeface="Mali"/>
              </a:rPr>
              <a:t>padku doświad</a:t>
            </a:r>
            <a:r>
              <a:rPr lang="en-US" sz="2774" strike="noStrike" u="none">
                <a:solidFill>
                  <a:srgbClr val="333333"/>
                </a:solidFill>
                <a:latin typeface="Mali"/>
                <a:ea typeface="Mali"/>
                <a:cs typeface="Mali"/>
                <a:sym typeface="Mali"/>
              </a:rPr>
              <a:t>c</a:t>
            </a:r>
            <a:r>
              <a:rPr lang="en-US" sz="2774" strike="noStrike" u="none">
                <a:solidFill>
                  <a:srgbClr val="333333"/>
                </a:solidFill>
                <a:latin typeface="Mali"/>
                <a:ea typeface="Mali"/>
                <a:cs typeface="Mali"/>
                <a:sym typeface="Mali"/>
              </a:rPr>
              <a:t>zenia</a:t>
            </a:r>
            <a:r>
              <a:rPr lang="en-US" sz="2774" strike="noStrike" u="none">
                <a:solidFill>
                  <a:srgbClr val="333333"/>
                </a:solidFill>
                <a:latin typeface="Mali"/>
                <a:ea typeface="Mali"/>
                <a:cs typeface="Mali"/>
                <a:sym typeface="Mali"/>
              </a:rPr>
              <a:t> </a:t>
            </a:r>
            <a:r>
              <a:rPr lang="en-US" sz="2774" strike="noStrike" u="none">
                <a:solidFill>
                  <a:srgbClr val="333333"/>
                </a:solidFill>
                <a:latin typeface="Mali"/>
                <a:ea typeface="Mali"/>
                <a:cs typeface="Mali"/>
                <a:sym typeface="Mali"/>
              </a:rPr>
              <a:t>złego</a:t>
            </a:r>
            <a:r>
              <a:rPr lang="en-US" sz="2774" strike="noStrike" u="none">
                <a:solidFill>
                  <a:srgbClr val="333333"/>
                </a:solidFill>
                <a:latin typeface="Mali"/>
                <a:ea typeface="Mali"/>
                <a:cs typeface="Mali"/>
                <a:sym typeface="Mali"/>
              </a:rPr>
              <a:t> </a:t>
            </a:r>
            <a:r>
              <a:rPr lang="en-US" sz="2774" strike="noStrike" u="none">
                <a:solidFill>
                  <a:srgbClr val="333333"/>
                </a:solidFill>
                <a:latin typeface="Mali"/>
                <a:ea typeface="Mali"/>
                <a:cs typeface="Mali"/>
                <a:sym typeface="Mali"/>
              </a:rPr>
              <a:t>trakt</a:t>
            </a:r>
            <a:r>
              <a:rPr lang="en-US" sz="2774" strike="noStrike" u="none">
                <a:solidFill>
                  <a:srgbClr val="333333"/>
                </a:solidFill>
                <a:latin typeface="Mali"/>
                <a:ea typeface="Mali"/>
                <a:cs typeface="Mali"/>
                <a:sym typeface="Mali"/>
              </a:rPr>
              <a:t>o</a:t>
            </a:r>
            <a:r>
              <a:rPr lang="en-US" sz="2774" strike="noStrike" u="none">
                <a:solidFill>
                  <a:srgbClr val="333333"/>
                </a:solidFill>
                <a:latin typeface="Mali"/>
                <a:ea typeface="Mali"/>
                <a:cs typeface="Mali"/>
                <a:sym typeface="Mali"/>
              </a:rPr>
              <a:t>wania</a:t>
            </a:r>
            <a:r>
              <a:rPr lang="en-US" sz="2774" strike="noStrike" u="none">
                <a:solidFill>
                  <a:srgbClr val="333333"/>
                </a:solidFill>
                <a:latin typeface="Mali"/>
                <a:ea typeface="Mali"/>
                <a:cs typeface="Mali"/>
                <a:sym typeface="Mali"/>
              </a:rPr>
              <a:t> </a:t>
            </a:r>
            <a:r>
              <a:rPr lang="en-US" sz="2774" strike="noStrike" u="none">
                <a:solidFill>
                  <a:srgbClr val="333333"/>
                </a:solidFill>
                <a:latin typeface="Mali"/>
                <a:ea typeface="Mali"/>
                <a:cs typeface="Mali"/>
                <a:sym typeface="Mali"/>
              </a:rPr>
              <a:t>w sieci (53,0% do 14,9%).</a:t>
            </a:r>
          </a:p>
        </p:txBody>
      </p:sp>
      <p:sp>
        <p:nvSpPr>
          <p:cNvPr name="Freeform 7" id="7"/>
          <p:cNvSpPr/>
          <p:nvPr/>
        </p:nvSpPr>
        <p:spPr>
          <a:xfrm flipH="false" flipV="false" rot="-8189939">
            <a:off x="12764739" y="-1682539"/>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4"/>
            <a:stretch>
              <a:fillRect l="0" t="0" r="0" b="0"/>
            </a:stretch>
          </a:blipFill>
        </p:spPr>
      </p:sp>
      <p:sp>
        <p:nvSpPr>
          <p:cNvPr name="Freeform 8" id="8"/>
          <p:cNvSpPr/>
          <p:nvPr/>
        </p:nvSpPr>
        <p:spPr>
          <a:xfrm flipH="false" flipV="false" rot="1412318">
            <a:off x="-1218739" y="7812506"/>
            <a:ext cx="7428126" cy="4948989"/>
          </a:xfrm>
          <a:custGeom>
            <a:avLst/>
            <a:gdLst/>
            <a:ahLst/>
            <a:cxnLst/>
            <a:rect r="r" b="b" t="t" l="l"/>
            <a:pathLst>
              <a:path h="4948989" w="7428126">
                <a:moveTo>
                  <a:pt x="0" y="0"/>
                </a:moveTo>
                <a:lnTo>
                  <a:pt x="7428126" y="0"/>
                </a:lnTo>
                <a:lnTo>
                  <a:pt x="7428126" y="4948988"/>
                </a:lnTo>
                <a:lnTo>
                  <a:pt x="0" y="4948988"/>
                </a:lnTo>
                <a:lnTo>
                  <a:pt x="0" y="0"/>
                </a:lnTo>
                <a:close/>
              </a:path>
            </a:pathLst>
          </a:custGeom>
          <a:blipFill>
            <a:blip r:embed="rId4"/>
            <a:stretch>
              <a:fillRect l="0" t="0" r="0" b="0"/>
            </a:stretch>
          </a:blipFill>
        </p:spPr>
      </p:sp>
    </p:spTree>
  </p:cSld>
  <p:clrMapOvr>
    <a:masterClrMapping/>
  </p:clrMapOvr>
  <p:transition spd="fast">
    <p:push dir="l"/>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091351" y="687269"/>
            <a:ext cx="5748592" cy="8356706"/>
          </a:xfrm>
          <a:custGeom>
            <a:avLst/>
            <a:gdLst/>
            <a:ahLst/>
            <a:cxnLst/>
            <a:rect r="r" b="b" t="t" l="l"/>
            <a:pathLst>
              <a:path h="8356706" w="5748592">
                <a:moveTo>
                  <a:pt x="0" y="0"/>
                </a:moveTo>
                <a:lnTo>
                  <a:pt x="5748592" y="0"/>
                </a:lnTo>
                <a:lnTo>
                  <a:pt x="5748592" y="8356706"/>
                </a:lnTo>
                <a:lnTo>
                  <a:pt x="0" y="83567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0757340" y="2539689"/>
            <a:ext cx="5809143" cy="8444730"/>
          </a:xfrm>
          <a:custGeom>
            <a:avLst/>
            <a:gdLst/>
            <a:ahLst/>
            <a:cxnLst/>
            <a:rect r="r" b="b" t="t" l="l"/>
            <a:pathLst>
              <a:path h="8444730" w="5809143">
                <a:moveTo>
                  <a:pt x="0" y="0"/>
                </a:moveTo>
                <a:lnTo>
                  <a:pt x="5809144" y="0"/>
                </a:lnTo>
                <a:lnTo>
                  <a:pt x="5809144" y="8444730"/>
                </a:lnTo>
                <a:lnTo>
                  <a:pt x="0" y="8444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44620" y="278545"/>
            <a:ext cx="13980763" cy="1338385"/>
          </a:xfrm>
          <a:prstGeom prst="rect">
            <a:avLst/>
          </a:prstGeom>
        </p:spPr>
        <p:txBody>
          <a:bodyPr anchor="t" rtlCol="false" tIns="0" lIns="0" bIns="0" rIns="0">
            <a:spAutoFit/>
          </a:bodyPr>
          <a:lstStyle/>
          <a:p>
            <a:pPr algn="ctr" marL="0" indent="0" lvl="0">
              <a:lnSpc>
                <a:spcPts val="10820"/>
              </a:lnSpc>
              <a:spcBef>
                <a:spcPct val="0"/>
              </a:spcBef>
            </a:pPr>
            <a:r>
              <a:rPr lang="en-US" sz="7728">
                <a:solidFill>
                  <a:srgbClr val="333333"/>
                </a:solidFill>
                <a:latin typeface="Glass Antiqua"/>
                <a:ea typeface="Glass Antiqua"/>
                <a:cs typeface="Glass Antiqua"/>
                <a:sym typeface="Glass Antiqua"/>
              </a:rPr>
              <a:t>Najważniejsze wyniki badania</a:t>
            </a:r>
          </a:p>
        </p:txBody>
      </p:sp>
      <p:sp>
        <p:nvSpPr>
          <p:cNvPr name="TextBox 5" id="5"/>
          <p:cNvSpPr txBox="true"/>
          <p:nvPr/>
        </p:nvSpPr>
        <p:spPr>
          <a:xfrm rot="0">
            <a:off x="1497649" y="2897029"/>
            <a:ext cx="6935995" cy="3980278"/>
          </a:xfrm>
          <a:prstGeom prst="rect">
            <a:avLst/>
          </a:prstGeom>
        </p:spPr>
        <p:txBody>
          <a:bodyPr anchor="t" rtlCol="false" tIns="0" lIns="0" bIns="0" rIns="0">
            <a:spAutoFit/>
          </a:bodyPr>
          <a:lstStyle/>
          <a:p>
            <a:pPr algn="ctr" marL="0" indent="0" lvl="0">
              <a:lnSpc>
                <a:spcPts val="5314"/>
              </a:lnSpc>
              <a:spcBef>
                <a:spcPct val="0"/>
              </a:spcBef>
            </a:pPr>
            <a:r>
              <a:rPr lang="en-US" sz="3796">
                <a:solidFill>
                  <a:srgbClr val="333333"/>
                </a:solidFill>
                <a:latin typeface="Mali"/>
                <a:ea typeface="Mali"/>
                <a:cs typeface="Mali"/>
                <a:sym typeface="Mali"/>
              </a:rPr>
              <a:t>Ma</a:t>
            </a:r>
            <a:r>
              <a:rPr lang="en-US" sz="3796" strike="noStrike" u="none">
                <a:solidFill>
                  <a:srgbClr val="333333"/>
                </a:solidFill>
                <a:latin typeface="Mali"/>
                <a:ea typeface="Mali"/>
                <a:cs typeface="Mali"/>
                <a:sym typeface="Mali"/>
              </a:rPr>
              <a:t>ło dorosłych podejmuje inne zalecane zachowania prozdrowotne związane z używaniem urządzeń ekranowych i internetu (41,4% do 9,8%).</a:t>
            </a:r>
          </a:p>
        </p:txBody>
      </p:sp>
      <p:sp>
        <p:nvSpPr>
          <p:cNvPr name="TextBox 6" id="6"/>
          <p:cNvSpPr txBox="true"/>
          <p:nvPr/>
        </p:nvSpPr>
        <p:spPr>
          <a:xfrm rot="0">
            <a:off x="10306426" y="4544630"/>
            <a:ext cx="6710972" cy="3859539"/>
          </a:xfrm>
          <a:prstGeom prst="rect">
            <a:avLst/>
          </a:prstGeom>
        </p:spPr>
        <p:txBody>
          <a:bodyPr anchor="t" rtlCol="false" tIns="0" lIns="0" bIns="0" rIns="0">
            <a:spAutoFit/>
          </a:bodyPr>
          <a:lstStyle/>
          <a:p>
            <a:pPr algn="ctr" marL="0" indent="0" lvl="0">
              <a:lnSpc>
                <a:spcPts val="5144"/>
              </a:lnSpc>
              <a:spcBef>
                <a:spcPct val="0"/>
              </a:spcBef>
            </a:pPr>
            <a:r>
              <a:rPr lang="en-US" sz="3674">
                <a:solidFill>
                  <a:srgbClr val="333333"/>
                </a:solidFill>
                <a:latin typeface="Mali"/>
                <a:ea typeface="Mali"/>
                <a:cs typeface="Mali"/>
                <a:sym typeface="Mali"/>
              </a:rPr>
              <a:t>Połowa d</a:t>
            </a:r>
            <a:r>
              <a:rPr lang="en-US" sz="3674" strike="noStrike" u="none">
                <a:solidFill>
                  <a:srgbClr val="333333"/>
                </a:solidFill>
                <a:latin typeface="Mali"/>
                <a:ea typeface="Mali"/>
                <a:cs typeface="Mali"/>
                <a:sym typeface="Mali"/>
              </a:rPr>
              <a:t>orosłych używających urządzeń ekranowych ma potrzebę zwiększenia wiedzy na </a:t>
            </a:r>
            <a:r>
              <a:rPr lang="en-US" sz="3674" strike="noStrike" u="none">
                <a:solidFill>
                  <a:srgbClr val="333333"/>
                </a:solidFill>
                <a:latin typeface="Mali"/>
                <a:ea typeface="Mali"/>
                <a:cs typeface="Mali"/>
                <a:sym typeface="Mali"/>
              </a:rPr>
              <a:t>t</a:t>
            </a:r>
            <a:r>
              <a:rPr lang="en-US" sz="3674" strike="noStrike" u="none">
                <a:solidFill>
                  <a:srgbClr val="333333"/>
                </a:solidFill>
                <a:latin typeface="Mali"/>
                <a:ea typeface="Mali"/>
                <a:cs typeface="Mali"/>
                <a:sym typeface="Mali"/>
              </a:rPr>
              <a:t>e</a:t>
            </a:r>
            <a:r>
              <a:rPr lang="en-US" sz="3674" strike="noStrike" u="none">
                <a:solidFill>
                  <a:srgbClr val="333333"/>
                </a:solidFill>
                <a:latin typeface="Mali"/>
                <a:ea typeface="Mali"/>
                <a:cs typeface="Mali"/>
                <a:sym typeface="Mali"/>
              </a:rPr>
              <a:t>ma</a:t>
            </a:r>
            <a:r>
              <a:rPr lang="en-US" sz="3674" strike="noStrike" u="none">
                <a:solidFill>
                  <a:srgbClr val="333333"/>
                </a:solidFill>
                <a:latin typeface="Mali"/>
                <a:ea typeface="Mali"/>
                <a:cs typeface="Mali"/>
                <a:sym typeface="Mali"/>
              </a:rPr>
              <a:t>t hi</a:t>
            </a:r>
            <a:r>
              <a:rPr lang="en-US" sz="3674" strike="noStrike" u="none">
                <a:solidFill>
                  <a:srgbClr val="333333"/>
                </a:solidFill>
                <a:latin typeface="Mali"/>
                <a:ea typeface="Mali"/>
                <a:cs typeface="Mali"/>
                <a:sym typeface="Mali"/>
              </a:rPr>
              <a:t>g</a:t>
            </a:r>
            <a:r>
              <a:rPr lang="en-US" sz="3674" strike="noStrike" u="none">
                <a:solidFill>
                  <a:srgbClr val="333333"/>
                </a:solidFill>
                <a:latin typeface="Mali"/>
                <a:ea typeface="Mali"/>
                <a:cs typeface="Mali"/>
                <a:sym typeface="Mali"/>
              </a:rPr>
              <a:t>ieny cyfrowe</a:t>
            </a:r>
            <a:r>
              <a:rPr lang="en-US" sz="3674" strike="noStrike" u="none">
                <a:solidFill>
                  <a:srgbClr val="333333"/>
                </a:solidFill>
                <a:latin typeface="Mali"/>
                <a:ea typeface="Mali"/>
                <a:cs typeface="Mali"/>
                <a:sym typeface="Mali"/>
              </a:rPr>
              <a:t>j </a:t>
            </a:r>
            <a:r>
              <a:rPr lang="en-US" sz="3674" strike="noStrike" u="none">
                <a:solidFill>
                  <a:srgbClr val="333333"/>
                </a:solidFill>
                <a:latin typeface="Mali"/>
                <a:ea typeface="Mali"/>
                <a:cs typeface="Mali"/>
                <a:sym typeface="Mali"/>
              </a:rPr>
              <a:t>i po</a:t>
            </a:r>
            <a:r>
              <a:rPr lang="en-US" sz="3674" strike="noStrike" u="none">
                <a:solidFill>
                  <a:srgbClr val="333333"/>
                </a:solidFill>
                <a:latin typeface="Mali"/>
                <a:ea typeface="Mali"/>
                <a:cs typeface="Mali"/>
                <a:sym typeface="Mali"/>
              </a:rPr>
              <a:t>p</a:t>
            </a:r>
            <a:r>
              <a:rPr lang="en-US" sz="3674" strike="noStrike" u="none">
                <a:solidFill>
                  <a:srgbClr val="333333"/>
                </a:solidFill>
                <a:latin typeface="Mali"/>
                <a:ea typeface="Mali"/>
                <a:cs typeface="Mali"/>
                <a:sym typeface="Mali"/>
              </a:rPr>
              <a:t>raw</a:t>
            </a:r>
            <a:r>
              <a:rPr lang="en-US" sz="3674" strike="noStrike" u="none">
                <a:solidFill>
                  <a:srgbClr val="333333"/>
                </a:solidFill>
                <a:latin typeface="Mali"/>
                <a:ea typeface="Mali"/>
                <a:cs typeface="Mali"/>
                <a:sym typeface="Mali"/>
              </a:rPr>
              <a:t>y</a:t>
            </a:r>
            <a:r>
              <a:rPr lang="en-US" sz="3674" strike="noStrike" u="none">
                <a:solidFill>
                  <a:srgbClr val="333333"/>
                </a:solidFill>
                <a:latin typeface="Mali"/>
                <a:ea typeface="Mali"/>
                <a:cs typeface="Mali"/>
                <a:sym typeface="Mali"/>
              </a:rPr>
              <a:t> tej </a:t>
            </a:r>
            <a:r>
              <a:rPr lang="en-US" sz="3674" strike="noStrike" u="none">
                <a:solidFill>
                  <a:srgbClr val="333333"/>
                </a:solidFill>
                <a:latin typeface="Mali"/>
                <a:ea typeface="Mali"/>
                <a:cs typeface="Mali"/>
                <a:sym typeface="Mali"/>
              </a:rPr>
              <a:t>h</a:t>
            </a:r>
            <a:r>
              <a:rPr lang="en-US" sz="3674" strike="noStrike" u="none">
                <a:solidFill>
                  <a:srgbClr val="333333"/>
                </a:solidFill>
                <a:latin typeface="Mali"/>
                <a:ea typeface="Mali"/>
                <a:cs typeface="Mali"/>
                <a:sym typeface="Mali"/>
              </a:rPr>
              <a:t>i</a:t>
            </a:r>
            <a:r>
              <a:rPr lang="en-US" sz="3674" strike="noStrike" u="none">
                <a:solidFill>
                  <a:srgbClr val="333333"/>
                </a:solidFill>
                <a:latin typeface="Mali"/>
                <a:ea typeface="Mali"/>
                <a:cs typeface="Mali"/>
                <a:sym typeface="Mali"/>
              </a:rPr>
              <a:t>g</a:t>
            </a:r>
            <a:r>
              <a:rPr lang="en-US" sz="3674" strike="noStrike" u="none">
                <a:solidFill>
                  <a:srgbClr val="333333"/>
                </a:solidFill>
                <a:latin typeface="Mali"/>
                <a:ea typeface="Mali"/>
                <a:cs typeface="Mali"/>
                <a:sym typeface="Mali"/>
              </a:rPr>
              <a:t>i</a:t>
            </a:r>
            <a:r>
              <a:rPr lang="en-US" sz="3674" strike="noStrike" u="none">
                <a:solidFill>
                  <a:srgbClr val="333333"/>
                </a:solidFill>
                <a:latin typeface="Mali"/>
                <a:ea typeface="Mali"/>
                <a:cs typeface="Mali"/>
                <a:sym typeface="Mali"/>
              </a:rPr>
              <a:t>eny (51,2%).</a:t>
            </a:r>
          </a:p>
        </p:txBody>
      </p:sp>
      <p:sp>
        <p:nvSpPr>
          <p:cNvPr name="Freeform 7" id="7"/>
          <p:cNvSpPr/>
          <p:nvPr/>
        </p:nvSpPr>
        <p:spPr>
          <a:xfrm flipH="false" flipV="false" rot="-8189939">
            <a:off x="12764739" y="-1682539"/>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4"/>
            <a:stretch>
              <a:fillRect l="0" t="0" r="0" b="0"/>
            </a:stretch>
          </a:blipFill>
        </p:spPr>
      </p:sp>
      <p:sp>
        <p:nvSpPr>
          <p:cNvPr name="Freeform 8" id="8"/>
          <p:cNvSpPr/>
          <p:nvPr/>
        </p:nvSpPr>
        <p:spPr>
          <a:xfrm flipH="false" flipV="false" rot="1412318">
            <a:off x="-1218739" y="7812506"/>
            <a:ext cx="7428126" cy="4948989"/>
          </a:xfrm>
          <a:custGeom>
            <a:avLst/>
            <a:gdLst/>
            <a:ahLst/>
            <a:cxnLst/>
            <a:rect r="r" b="b" t="t" l="l"/>
            <a:pathLst>
              <a:path h="4948989" w="7428126">
                <a:moveTo>
                  <a:pt x="0" y="0"/>
                </a:moveTo>
                <a:lnTo>
                  <a:pt x="7428126" y="0"/>
                </a:lnTo>
                <a:lnTo>
                  <a:pt x="7428126" y="4948988"/>
                </a:lnTo>
                <a:lnTo>
                  <a:pt x="0" y="4948988"/>
                </a:lnTo>
                <a:lnTo>
                  <a:pt x="0" y="0"/>
                </a:lnTo>
                <a:close/>
              </a:path>
            </a:pathLst>
          </a:custGeom>
          <a:blipFill>
            <a:blip r:embed="rId4"/>
            <a:stretch>
              <a:fillRect l="0" t="0" r="0" b="0"/>
            </a:stretch>
          </a:blipFill>
        </p:spPr>
      </p:sp>
    </p:spTree>
  </p:cSld>
  <p:clrMapOvr>
    <a:masterClrMapping/>
  </p:clrMapOvr>
  <p:transition spd="fast">
    <p:push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95179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3" id="3"/>
          <p:cNvSpPr/>
          <p:nvPr/>
        </p:nvSpPr>
        <p:spPr>
          <a:xfrm flipH="false" flipV="false" rot="5400000">
            <a:off x="-268536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4" id="4"/>
          <p:cNvSpPr/>
          <p:nvPr/>
        </p:nvSpPr>
        <p:spPr>
          <a:xfrm flipH="false" flipV="false" rot="-5400000">
            <a:off x="1295179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5" id="5"/>
          <p:cNvSpPr/>
          <p:nvPr/>
        </p:nvSpPr>
        <p:spPr>
          <a:xfrm flipH="false" flipV="false" rot="5400000">
            <a:off x="-268536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TextBox 6" id="6"/>
          <p:cNvSpPr txBox="true"/>
          <p:nvPr/>
        </p:nvSpPr>
        <p:spPr>
          <a:xfrm rot="0">
            <a:off x="2501317" y="3684118"/>
            <a:ext cx="13285366" cy="2530499"/>
          </a:xfrm>
          <a:prstGeom prst="rect">
            <a:avLst/>
          </a:prstGeom>
        </p:spPr>
        <p:txBody>
          <a:bodyPr anchor="t" rtlCol="false" tIns="0" lIns="0" bIns="0" rIns="0">
            <a:spAutoFit/>
          </a:bodyPr>
          <a:lstStyle/>
          <a:p>
            <a:pPr algn="ctr" marL="0" indent="0" lvl="0">
              <a:lnSpc>
                <a:spcPts val="9869"/>
              </a:lnSpc>
            </a:pPr>
            <a:r>
              <a:rPr lang="en-US" sz="8891">
                <a:solidFill>
                  <a:srgbClr val="333333"/>
                </a:solidFill>
                <a:latin typeface="Glass Antiqua"/>
                <a:ea typeface="Glass Antiqua"/>
                <a:cs typeface="Glass Antiqua"/>
                <a:sym typeface="Glass Antiqua"/>
              </a:rPr>
              <a:t>Najważniejsze wnioski wynikające z badania</a:t>
            </a:r>
          </a:p>
        </p:txBody>
      </p:sp>
    </p:spTree>
  </p:cSld>
  <p:clrMapOvr>
    <a:masterClrMapping/>
  </p:clrMapOvr>
  <p:transition spd="fast">
    <p:push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95179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3" id="3"/>
          <p:cNvSpPr/>
          <p:nvPr/>
        </p:nvSpPr>
        <p:spPr>
          <a:xfrm flipH="false" flipV="false" rot="5400000">
            <a:off x="-268536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4" id="4"/>
          <p:cNvSpPr/>
          <p:nvPr/>
        </p:nvSpPr>
        <p:spPr>
          <a:xfrm flipH="false" flipV="false" rot="-5400000">
            <a:off x="1295179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5" id="5"/>
          <p:cNvSpPr/>
          <p:nvPr/>
        </p:nvSpPr>
        <p:spPr>
          <a:xfrm flipH="false" flipV="false" rot="5400000">
            <a:off x="-268536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TextBox 6" id="6"/>
          <p:cNvSpPr txBox="true"/>
          <p:nvPr/>
        </p:nvSpPr>
        <p:spPr>
          <a:xfrm rot="0">
            <a:off x="3037132" y="3280423"/>
            <a:ext cx="11730315" cy="5998832"/>
          </a:xfrm>
          <a:prstGeom prst="rect">
            <a:avLst/>
          </a:prstGeom>
        </p:spPr>
        <p:txBody>
          <a:bodyPr anchor="t" rtlCol="false" tIns="0" lIns="0" bIns="0" rIns="0">
            <a:spAutoFit/>
          </a:bodyPr>
          <a:lstStyle/>
          <a:p>
            <a:pPr algn="just">
              <a:lnSpc>
                <a:spcPts val="4755"/>
              </a:lnSpc>
            </a:pPr>
            <a:r>
              <a:rPr lang="en-US" sz="3396">
                <a:solidFill>
                  <a:srgbClr val="333333"/>
                </a:solidFill>
                <a:latin typeface="Mali"/>
                <a:ea typeface="Mali"/>
                <a:cs typeface="Mali"/>
                <a:sym typeface="Mali"/>
              </a:rPr>
              <a:t>Około połowa dorosłych internautek i internautów </a:t>
            </a:r>
          </a:p>
          <a:p>
            <a:pPr algn="just">
              <a:lnSpc>
                <a:spcPts val="4755"/>
              </a:lnSpc>
            </a:pPr>
            <a:r>
              <a:rPr lang="en-US" sz="3396">
                <a:solidFill>
                  <a:srgbClr val="333333"/>
                </a:solidFill>
                <a:latin typeface="Mali"/>
                <a:ea typeface="Mali"/>
                <a:cs typeface="Mali"/>
                <a:sym typeface="Mali"/>
              </a:rPr>
              <a:t>w Polsce: </a:t>
            </a:r>
          </a:p>
          <a:p>
            <a:pPr algn="just" marL="733409" indent="-366704" lvl="1">
              <a:lnSpc>
                <a:spcPts val="4755"/>
              </a:lnSpc>
              <a:buFont typeface="Arial"/>
              <a:buChar char="•"/>
            </a:pPr>
            <a:r>
              <a:rPr lang="en-US" sz="3396">
                <a:solidFill>
                  <a:srgbClr val="333333"/>
                </a:solidFill>
                <a:latin typeface="Mali"/>
                <a:ea typeface="Mali"/>
                <a:cs typeface="Mali"/>
                <a:sym typeface="Mali"/>
              </a:rPr>
              <a:t>ma świadomość nadmiernego czasu spędzanego przed ekranem oraz gotowość zwiększania wiedzy i poprawy zachowań w kierunku prozdrowotnym,</a:t>
            </a:r>
          </a:p>
          <a:p>
            <a:pPr algn="just" marL="733409" indent="-366704" lvl="1">
              <a:lnSpc>
                <a:spcPts val="4755"/>
              </a:lnSpc>
              <a:buFont typeface="Arial"/>
              <a:buChar char="•"/>
            </a:pPr>
            <a:r>
              <a:rPr lang="en-US" sz="3396">
                <a:solidFill>
                  <a:srgbClr val="333333"/>
                </a:solidFill>
                <a:latin typeface="Mali"/>
                <a:ea typeface="Mali"/>
                <a:cs typeface="Mali"/>
                <a:sym typeface="Mali"/>
              </a:rPr>
              <a:t>c</a:t>
            </a:r>
            <a:r>
              <a:rPr lang="en-US" sz="3396">
                <a:solidFill>
                  <a:srgbClr val="333333"/>
                </a:solidFill>
                <a:latin typeface="Mali"/>
                <a:ea typeface="Mali"/>
                <a:cs typeface="Mali"/>
                <a:sym typeface="Mali"/>
              </a:rPr>
              <a:t>hoć dane te można uznać za obiecujące, należy stale pracować nad zwiększaniem świadomości jak największych grup dorosłych na temat istoty i znaczenia higieny cyfrowej.</a:t>
            </a:r>
          </a:p>
          <a:p>
            <a:pPr algn="just">
              <a:lnSpc>
                <a:spcPts val="4905"/>
              </a:lnSpc>
            </a:pPr>
          </a:p>
        </p:txBody>
      </p:sp>
      <p:sp>
        <p:nvSpPr>
          <p:cNvPr name="Freeform 7" id="7"/>
          <p:cNvSpPr/>
          <p:nvPr/>
        </p:nvSpPr>
        <p:spPr>
          <a:xfrm flipH="false" flipV="false" rot="0">
            <a:off x="8393132" y="870325"/>
            <a:ext cx="1223041" cy="1765178"/>
          </a:xfrm>
          <a:custGeom>
            <a:avLst/>
            <a:gdLst/>
            <a:ahLst/>
            <a:cxnLst/>
            <a:rect r="r" b="b" t="t" l="l"/>
            <a:pathLst>
              <a:path h="1765178" w="1223041">
                <a:moveTo>
                  <a:pt x="0" y="0"/>
                </a:moveTo>
                <a:lnTo>
                  <a:pt x="1223041" y="0"/>
                </a:lnTo>
                <a:lnTo>
                  <a:pt x="1223041" y="1765178"/>
                </a:lnTo>
                <a:lnTo>
                  <a:pt x="0" y="17651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transition spd="fast">
    <p:push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95179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3" id="3"/>
          <p:cNvSpPr/>
          <p:nvPr/>
        </p:nvSpPr>
        <p:spPr>
          <a:xfrm flipH="false" flipV="false" rot="5400000">
            <a:off x="-268536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4" id="4"/>
          <p:cNvSpPr/>
          <p:nvPr/>
        </p:nvSpPr>
        <p:spPr>
          <a:xfrm flipH="false" flipV="false" rot="-5400000">
            <a:off x="1295179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5" id="5"/>
          <p:cNvSpPr/>
          <p:nvPr/>
        </p:nvSpPr>
        <p:spPr>
          <a:xfrm flipH="false" flipV="false" rot="5400000">
            <a:off x="-268536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TextBox 6" id="6"/>
          <p:cNvSpPr txBox="true"/>
          <p:nvPr/>
        </p:nvSpPr>
        <p:spPr>
          <a:xfrm rot="0">
            <a:off x="3176480" y="3811883"/>
            <a:ext cx="11935041" cy="4798682"/>
          </a:xfrm>
          <a:prstGeom prst="rect">
            <a:avLst/>
          </a:prstGeom>
        </p:spPr>
        <p:txBody>
          <a:bodyPr anchor="t" rtlCol="false" tIns="0" lIns="0" bIns="0" rIns="0">
            <a:spAutoFit/>
          </a:bodyPr>
          <a:lstStyle/>
          <a:p>
            <a:pPr algn="l">
              <a:lnSpc>
                <a:spcPts val="4755"/>
              </a:lnSpc>
            </a:pPr>
            <a:r>
              <a:rPr lang="en-US" sz="3396">
                <a:solidFill>
                  <a:srgbClr val="333333"/>
                </a:solidFill>
                <a:latin typeface="Mali"/>
                <a:ea typeface="Mali"/>
                <a:cs typeface="Mali"/>
                <a:sym typeface="Mali"/>
              </a:rPr>
              <a:t>U dorosłych użytkowniczek i użytkowników urządzeń ekranowych w Polsce występuje wiele niedostatków we wszystkich czterech obszarach higieny cyfrowej: </a:t>
            </a:r>
          </a:p>
          <a:p>
            <a:pPr algn="l" marL="733409" indent="-366704" lvl="1">
              <a:lnSpc>
                <a:spcPts val="4755"/>
              </a:lnSpc>
              <a:buFont typeface="Arial"/>
              <a:buChar char="•"/>
            </a:pPr>
            <a:r>
              <a:rPr lang="en-US" sz="3396">
                <a:solidFill>
                  <a:srgbClr val="333333"/>
                </a:solidFill>
                <a:latin typeface="Mali"/>
                <a:ea typeface="Mali"/>
                <a:cs typeface="Mali"/>
                <a:sym typeface="Mali"/>
              </a:rPr>
              <a:t>tylko 4 z 33 chroniących zdrowie zachowań jest podejmowanych z pożądaną częstością, tj. „zawsze lub prawie zawsze”, przez ponad połowę badanych: od 52,9% do 63,8%.</a:t>
            </a:r>
          </a:p>
          <a:p>
            <a:pPr algn="l">
              <a:lnSpc>
                <a:spcPts val="4905"/>
              </a:lnSpc>
            </a:pPr>
          </a:p>
        </p:txBody>
      </p:sp>
      <p:sp>
        <p:nvSpPr>
          <p:cNvPr name="Freeform 7" id="7"/>
          <p:cNvSpPr/>
          <p:nvPr/>
        </p:nvSpPr>
        <p:spPr>
          <a:xfrm flipH="false" flipV="false" rot="0">
            <a:off x="8370921" y="1028700"/>
            <a:ext cx="1546158" cy="2002275"/>
          </a:xfrm>
          <a:custGeom>
            <a:avLst/>
            <a:gdLst/>
            <a:ahLst/>
            <a:cxnLst/>
            <a:rect r="r" b="b" t="t" l="l"/>
            <a:pathLst>
              <a:path h="2002275" w="1546158">
                <a:moveTo>
                  <a:pt x="0" y="0"/>
                </a:moveTo>
                <a:lnTo>
                  <a:pt x="1546158" y="0"/>
                </a:lnTo>
                <a:lnTo>
                  <a:pt x="1546158" y="2002275"/>
                </a:lnTo>
                <a:lnTo>
                  <a:pt x="0" y="20022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transition spd="fast">
    <p:push dir="l"/>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849062" y="4192045"/>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2381982"/>
            <a:ext cx="10386592" cy="1063653"/>
          </a:xfrm>
          <a:prstGeom prst="rect">
            <a:avLst/>
          </a:prstGeom>
        </p:spPr>
        <p:txBody>
          <a:bodyPr anchor="t" rtlCol="false" tIns="0" lIns="0" bIns="0" rIns="0">
            <a:spAutoFit/>
          </a:bodyPr>
          <a:lstStyle/>
          <a:p>
            <a:pPr algn="l" marL="0" indent="0" lvl="0">
              <a:lnSpc>
                <a:spcPts val="8196"/>
              </a:lnSpc>
            </a:pPr>
            <a:r>
              <a:rPr lang="en-US" sz="7384">
                <a:solidFill>
                  <a:srgbClr val="333333"/>
                </a:solidFill>
                <a:latin typeface="Glass Antiqua"/>
                <a:ea typeface="Glass Antiqua"/>
                <a:cs typeface="Glass Antiqua"/>
                <a:sym typeface="Glass Antiqua"/>
              </a:rPr>
              <a:t>Czym jest higiena cyfrowa?</a:t>
            </a:r>
          </a:p>
        </p:txBody>
      </p:sp>
      <p:sp>
        <p:nvSpPr>
          <p:cNvPr name="TextBox 4" id="4"/>
          <p:cNvSpPr txBox="true"/>
          <p:nvPr/>
        </p:nvSpPr>
        <p:spPr>
          <a:xfrm rot="0">
            <a:off x="1959667" y="4144420"/>
            <a:ext cx="8183824" cy="4493257"/>
          </a:xfrm>
          <a:prstGeom prst="rect">
            <a:avLst/>
          </a:prstGeom>
        </p:spPr>
        <p:txBody>
          <a:bodyPr anchor="t" rtlCol="false" tIns="0" lIns="0" bIns="0" rIns="0">
            <a:spAutoFit/>
          </a:bodyPr>
          <a:lstStyle/>
          <a:p>
            <a:pPr algn="l" marL="0" indent="0" lvl="0">
              <a:lnSpc>
                <a:spcPts val="3290"/>
              </a:lnSpc>
              <a:spcBef>
                <a:spcPct val="0"/>
              </a:spcBef>
            </a:pPr>
            <a:r>
              <a:rPr lang="en-US" sz="2350">
                <a:solidFill>
                  <a:srgbClr val="333333"/>
                </a:solidFill>
                <a:latin typeface="Mali"/>
                <a:ea typeface="Mali"/>
                <a:cs typeface="Mali"/>
                <a:sym typeface="Mali"/>
              </a:rPr>
              <a:t>Według Ministerstwa Cyfryzacji </a:t>
            </a:r>
            <a:r>
              <a:rPr lang="en-US" b="true" sz="2350">
                <a:solidFill>
                  <a:srgbClr val="333333"/>
                </a:solidFill>
                <a:latin typeface="Mali Bold"/>
                <a:ea typeface="Mali Bold"/>
                <a:cs typeface="Mali Bold"/>
                <a:sym typeface="Mali Bold"/>
              </a:rPr>
              <a:t>higiena cyfrowa</a:t>
            </a:r>
            <a:r>
              <a:rPr lang="en-US" sz="2350">
                <a:solidFill>
                  <a:srgbClr val="333333"/>
                </a:solidFill>
                <a:latin typeface="Mali"/>
                <a:ea typeface="Mali"/>
                <a:cs typeface="Mali"/>
                <a:sym typeface="Mali"/>
              </a:rPr>
              <a:t> t</a:t>
            </a:r>
            <a:r>
              <a:rPr lang="en-US" sz="2350" strike="noStrike" u="none">
                <a:solidFill>
                  <a:srgbClr val="333333"/>
                </a:solidFill>
                <a:latin typeface="Mali"/>
                <a:ea typeface="Mali"/>
                <a:cs typeface="Mali"/>
                <a:sym typeface="Mali"/>
              </a:rPr>
              <a:t>o</a:t>
            </a:r>
            <a:r>
              <a:rPr lang="en-US" sz="2350" strike="noStrike" u="none">
                <a:solidFill>
                  <a:srgbClr val="333333"/>
                </a:solidFill>
                <a:latin typeface="Mali"/>
                <a:ea typeface="Mali"/>
                <a:cs typeface="Mali"/>
                <a:sym typeface="Mali"/>
              </a:rPr>
              <a:t> </a:t>
            </a:r>
            <a:r>
              <a:rPr lang="en-US" sz="2350" i="true" strike="noStrike" u="none">
                <a:solidFill>
                  <a:srgbClr val="333333"/>
                </a:solidFill>
                <a:latin typeface="Mali Italics"/>
                <a:ea typeface="Mali Italics"/>
                <a:cs typeface="Mali Italics"/>
                <a:sym typeface="Mali Italics"/>
              </a:rPr>
              <a:t>,,z</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spół</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czynnośc</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 i </a:t>
            </a:r>
            <a:r>
              <a:rPr lang="en-US" sz="2350" i="true" strike="noStrike" u="none">
                <a:solidFill>
                  <a:srgbClr val="333333"/>
                </a:solidFill>
                <a:latin typeface="Mali Italics"/>
                <a:ea typeface="Mali Italics"/>
                <a:cs typeface="Mali Italics"/>
                <a:sym typeface="Mali Italics"/>
              </a:rPr>
              <a:t>p</a:t>
            </a:r>
            <a:r>
              <a:rPr lang="en-US" sz="2350" i="true" strike="noStrike" u="none">
                <a:solidFill>
                  <a:srgbClr val="333333"/>
                </a:solidFill>
                <a:latin typeface="Mali Italics"/>
                <a:ea typeface="Mali Italics"/>
                <a:cs typeface="Mali Italics"/>
                <a:sym typeface="Mali Italics"/>
              </a:rPr>
              <a:t>o</a:t>
            </a:r>
            <a:r>
              <a:rPr lang="en-US" sz="2350" i="true" strike="noStrike" u="none">
                <a:solidFill>
                  <a:srgbClr val="333333"/>
                </a:solidFill>
                <a:latin typeface="Mali Italics"/>
                <a:ea typeface="Mali Italics"/>
                <a:cs typeface="Mali Italics"/>
                <a:sym typeface="Mali Italics"/>
              </a:rPr>
              <a:t>s</a:t>
            </a:r>
            <a:r>
              <a:rPr lang="en-US" sz="2350" i="true" strike="noStrike" u="none">
                <a:solidFill>
                  <a:srgbClr val="333333"/>
                </a:solidFill>
                <a:latin typeface="Mali Italics"/>
                <a:ea typeface="Mali Italics"/>
                <a:cs typeface="Mali Italics"/>
                <a:sym typeface="Mali Italics"/>
              </a:rPr>
              <a:t>taw,</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któ</a:t>
            </a:r>
            <a:r>
              <a:rPr lang="en-US" sz="2350" i="true" strike="noStrike" u="none">
                <a:solidFill>
                  <a:srgbClr val="333333"/>
                </a:solidFill>
                <a:latin typeface="Mali Italics"/>
                <a:ea typeface="Mali Italics"/>
                <a:cs typeface="Mali Italics"/>
                <a:sym typeface="Mali Italics"/>
              </a:rPr>
              <a:t>r</a:t>
            </a:r>
            <a:r>
              <a:rPr lang="en-US" sz="2350" i="true" strike="noStrike" u="none">
                <a:solidFill>
                  <a:srgbClr val="333333"/>
                </a:solidFill>
                <a:latin typeface="Mali Italics"/>
                <a:ea typeface="Mali Italics"/>
                <a:cs typeface="Mali Italics"/>
                <a:sym typeface="Mali Italics"/>
              </a:rPr>
              <a:t>e mają</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zapewn</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ć</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n</a:t>
            </a:r>
            <a:r>
              <a:rPr lang="en-US" sz="2350" i="true" strike="noStrike" u="none">
                <a:solidFill>
                  <a:srgbClr val="333333"/>
                </a:solidFill>
                <a:latin typeface="Mali Italics"/>
                <a:ea typeface="Mali Italics"/>
                <a:cs typeface="Mali Italics"/>
                <a:sym typeface="Mali Italics"/>
              </a:rPr>
              <a:t>am</a:t>
            </a:r>
            <a:r>
              <a:rPr lang="en-US" sz="2350" i="true" strike="noStrike" u="none">
                <a:solidFill>
                  <a:srgbClr val="333333"/>
                </a:solidFill>
                <a:latin typeface="Mali Italics"/>
                <a:ea typeface="Mali Italics"/>
                <a:cs typeface="Mali Italics"/>
                <a:sym typeface="Mali Italics"/>
              </a:rPr>
              <a:t> b</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zpieczne</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uży</a:t>
            </a:r>
            <a:r>
              <a:rPr lang="en-US" sz="2350" i="true" strike="noStrike" u="none">
                <a:solidFill>
                  <a:srgbClr val="333333"/>
                </a:solidFill>
                <a:latin typeface="Mali Italics"/>
                <a:ea typeface="Mali Italics"/>
                <a:cs typeface="Mali Italics"/>
                <a:sym typeface="Mali Italics"/>
              </a:rPr>
              <a:t>t</a:t>
            </a:r>
            <a:r>
              <a:rPr lang="en-US" sz="2350" i="true" strike="noStrike" u="none">
                <a:solidFill>
                  <a:srgbClr val="333333"/>
                </a:solidFill>
                <a:latin typeface="Mali Italics"/>
                <a:ea typeface="Mali Italics"/>
                <a:cs typeface="Mali Italics"/>
                <a:sym typeface="Mali Italics"/>
              </a:rPr>
              <a:t>kowani</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u</a:t>
            </a:r>
            <a:r>
              <a:rPr lang="en-US" sz="2350" i="true" strike="noStrike" u="none">
                <a:solidFill>
                  <a:srgbClr val="333333"/>
                </a:solidFill>
                <a:latin typeface="Mali Italics"/>
                <a:ea typeface="Mali Italics"/>
                <a:cs typeface="Mali Italics"/>
                <a:sym typeface="Mali Italics"/>
              </a:rPr>
              <a:t>rządzeń</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elektroniczny</a:t>
            </a:r>
            <a:r>
              <a:rPr lang="en-US" sz="2350" i="true" strike="noStrike" u="none">
                <a:solidFill>
                  <a:srgbClr val="333333"/>
                </a:solidFill>
                <a:latin typeface="Mali Italics"/>
                <a:ea typeface="Mali Italics"/>
                <a:cs typeface="Mali Italics"/>
                <a:sym typeface="Mali Italics"/>
              </a:rPr>
              <a:t>c</a:t>
            </a:r>
            <a:r>
              <a:rPr lang="en-US" sz="2350" i="true" strike="noStrike" u="none">
                <a:solidFill>
                  <a:srgbClr val="333333"/>
                </a:solidFill>
                <a:latin typeface="Mali Italics"/>
                <a:ea typeface="Mali Italics"/>
                <a:cs typeface="Mali Italics"/>
                <a:sym typeface="Mali Italics"/>
              </a:rPr>
              <a:t>h </a:t>
            </a:r>
            <a:r>
              <a:rPr lang="en-US" sz="2350" i="true" strike="noStrike" u="none">
                <a:solidFill>
                  <a:srgbClr val="333333"/>
                </a:solidFill>
                <a:latin typeface="Mali Italics"/>
                <a:ea typeface="Mali Italics"/>
                <a:cs typeface="Mali Italics"/>
                <a:sym typeface="Mali Italics"/>
              </a:rPr>
              <a:t>o</a:t>
            </a:r>
            <a:r>
              <a:rPr lang="en-US" sz="2350" i="true" strike="noStrike" u="none">
                <a:solidFill>
                  <a:srgbClr val="333333"/>
                </a:solidFill>
                <a:latin typeface="Mali Italics"/>
                <a:ea typeface="Mali Italics"/>
                <a:cs typeface="Mali Italics"/>
                <a:sym typeface="Mali Italics"/>
              </a:rPr>
              <a:t>raz </a:t>
            </a:r>
            <a:r>
              <a:rPr lang="en-US" sz="2350" i="true" strike="noStrike" u="none">
                <a:solidFill>
                  <a:srgbClr val="333333"/>
                </a:solidFill>
                <a:latin typeface="Mali Italics"/>
                <a:ea typeface="Mali Italics"/>
                <a:cs typeface="Mali Italics"/>
                <a:sym typeface="Mali Italics"/>
              </a:rPr>
              <a:t>n</a:t>
            </a:r>
            <a:r>
              <a:rPr lang="en-US" sz="2350" i="true" strike="noStrike" u="none">
                <a:solidFill>
                  <a:srgbClr val="333333"/>
                </a:solidFill>
                <a:latin typeface="Mali Italics"/>
                <a:ea typeface="Mali Italics"/>
                <a:cs typeface="Mali Italics"/>
                <a:sym typeface="Mali Italics"/>
              </a:rPr>
              <a:t>owocze</a:t>
            </a:r>
            <a:r>
              <a:rPr lang="en-US" sz="2350" i="true" strike="noStrike" u="none">
                <a:solidFill>
                  <a:srgbClr val="333333"/>
                </a:solidFill>
                <a:latin typeface="Mali Italics"/>
                <a:ea typeface="Mali Italics"/>
                <a:cs typeface="Mali Italics"/>
                <a:sym typeface="Mali Italics"/>
              </a:rPr>
              <a:t>s</a:t>
            </a:r>
            <a:r>
              <a:rPr lang="en-US" sz="2350" i="true" strike="noStrike" u="none">
                <a:solidFill>
                  <a:srgbClr val="333333"/>
                </a:solidFill>
                <a:latin typeface="Mali Italics"/>
                <a:ea typeface="Mali Italics"/>
                <a:cs typeface="Mali Italics"/>
                <a:sym typeface="Mali Italics"/>
              </a:rPr>
              <a:t>ny</a:t>
            </a:r>
            <a:r>
              <a:rPr lang="en-US" sz="2350" i="true" strike="noStrike" u="none">
                <a:solidFill>
                  <a:srgbClr val="333333"/>
                </a:solidFill>
                <a:latin typeface="Mali Italics"/>
                <a:ea typeface="Mali Italics"/>
                <a:cs typeface="Mali Italics"/>
                <a:sym typeface="Mali Italics"/>
              </a:rPr>
              <a:t>c</a:t>
            </a:r>
            <a:r>
              <a:rPr lang="en-US" sz="2350" i="true" strike="noStrike" u="none">
                <a:solidFill>
                  <a:srgbClr val="333333"/>
                </a:solidFill>
                <a:latin typeface="Mali Italics"/>
                <a:ea typeface="Mali Italics"/>
                <a:cs typeface="Mali Italics"/>
                <a:sym typeface="Mali Italics"/>
              </a:rPr>
              <a:t>h </a:t>
            </a:r>
            <a:r>
              <a:rPr lang="en-US" sz="2350" i="true" strike="noStrike" u="none">
                <a:solidFill>
                  <a:srgbClr val="333333"/>
                </a:solidFill>
                <a:latin typeface="Mali Italics"/>
                <a:ea typeface="Mali Italics"/>
                <a:cs typeface="Mali Italics"/>
                <a:sym typeface="Mali Italics"/>
              </a:rPr>
              <a:t>te</a:t>
            </a:r>
            <a:r>
              <a:rPr lang="en-US" sz="2350" i="true" strike="noStrike" u="none">
                <a:solidFill>
                  <a:srgbClr val="333333"/>
                </a:solidFill>
                <a:latin typeface="Mali Italics"/>
                <a:ea typeface="Mali Italics"/>
                <a:cs typeface="Mali Italics"/>
                <a:sym typeface="Mali Italics"/>
              </a:rPr>
              <a:t>chnologii,</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w t</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k</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 s</a:t>
            </a:r>
            <a:r>
              <a:rPr lang="en-US" sz="2350" i="true" strike="noStrike" u="none">
                <a:solidFill>
                  <a:srgbClr val="333333"/>
                </a:solidFill>
                <a:latin typeface="Mali Italics"/>
                <a:ea typeface="Mali Italics"/>
                <a:cs typeface="Mali Italics"/>
                <a:sym typeface="Mali Italics"/>
              </a:rPr>
              <a:t>p</a:t>
            </a:r>
            <a:r>
              <a:rPr lang="en-US" sz="2350" i="true" strike="noStrike" u="none">
                <a:solidFill>
                  <a:srgbClr val="333333"/>
                </a:solidFill>
                <a:latin typeface="Mali Italics"/>
                <a:ea typeface="Mali Italics"/>
                <a:cs typeface="Mali Italics"/>
                <a:sym typeface="Mali Italics"/>
              </a:rPr>
              <a:t>osób, aby n</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e </a:t>
            </a:r>
            <a:r>
              <a:rPr lang="en-US" sz="2350" i="true" strike="noStrike" u="none">
                <a:solidFill>
                  <a:srgbClr val="333333"/>
                </a:solidFill>
                <a:latin typeface="Mali Italics"/>
                <a:ea typeface="Mali Italics"/>
                <a:cs typeface="Mali Italics"/>
                <a:sym typeface="Mali Italics"/>
              </a:rPr>
              <a:t>s</a:t>
            </a:r>
            <a:r>
              <a:rPr lang="en-US" sz="2350" i="true" strike="noStrike" u="none">
                <a:solidFill>
                  <a:srgbClr val="333333"/>
                </a:solidFill>
                <a:latin typeface="Mali Italics"/>
                <a:ea typeface="Mali Italics"/>
                <a:cs typeface="Mali Italics"/>
                <a:sym typeface="Mali Italics"/>
              </a:rPr>
              <a:t>tanow</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ło o</a:t>
            </a:r>
            <a:r>
              <a:rPr lang="en-US" sz="2350" i="true" strike="noStrike" u="none">
                <a:solidFill>
                  <a:srgbClr val="333333"/>
                </a:solidFill>
                <a:latin typeface="Mali Italics"/>
                <a:ea typeface="Mali Italics"/>
                <a:cs typeface="Mali Italics"/>
                <a:sym typeface="Mali Italics"/>
              </a:rPr>
              <a:t>n</a:t>
            </a:r>
            <a:r>
              <a:rPr lang="en-US" sz="2350" i="true" strike="noStrike" u="none">
                <a:solidFill>
                  <a:srgbClr val="333333"/>
                </a:solidFill>
                <a:latin typeface="Mali Italics"/>
                <a:ea typeface="Mali Italics"/>
                <a:cs typeface="Mali Italics"/>
                <a:sym typeface="Mali Italics"/>
              </a:rPr>
              <a:t>o za</a:t>
            </a:r>
            <a:r>
              <a:rPr lang="en-US" sz="2350" i="true" strike="noStrike" u="none">
                <a:solidFill>
                  <a:srgbClr val="333333"/>
                </a:solidFill>
                <a:latin typeface="Mali Italics"/>
                <a:ea typeface="Mali Italics"/>
                <a:cs typeface="Mali Italics"/>
                <a:sym typeface="Mali Italics"/>
              </a:rPr>
              <a:t>g</a:t>
            </a:r>
            <a:r>
              <a:rPr lang="en-US" sz="2350" i="true" strike="noStrike" u="none">
                <a:solidFill>
                  <a:srgbClr val="333333"/>
                </a:solidFill>
                <a:latin typeface="Mali Italics"/>
                <a:ea typeface="Mali Italics"/>
                <a:cs typeface="Mali Italics"/>
                <a:sym typeface="Mali Italics"/>
              </a:rPr>
              <a:t>rożenia</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dla nasz</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go życia i zdrow</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H</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gi</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na</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cyfrow</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o</a:t>
            </a:r>
            <a:r>
              <a:rPr lang="en-US" sz="2350" i="true" strike="noStrike" u="none">
                <a:solidFill>
                  <a:srgbClr val="333333"/>
                </a:solidFill>
                <a:latin typeface="Mali Italics"/>
                <a:ea typeface="Mali Italics"/>
                <a:cs typeface="Mali Italics"/>
                <a:sym typeface="Mali Italics"/>
              </a:rPr>
              <a:t>bejmuj</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r</a:t>
            </a:r>
            <a:r>
              <a:rPr lang="en-US" sz="2350" i="true" strike="noStrike" u="none">
                <a:solidFill>
                  <a:srgbClr val="333333"/>
                </a:solidFill>
                <a:latin typeface="Mali Italics"/>
                <a:ea typeface="Mali Italics"/>
                <a:cs typeface="Mali Italics"/>
                <a:sym typeface="Mali Italics"/>
              </a:rPr>
              <a:t>ównież</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za</a:t>
            </a:r>
            <a:r>
              <a:rPr lang="en-US" sz="2350" i="true" strike="noStrike" u="none">
                <a:solidFill>
                  <a:srgbClr val="333333"/>
                </a:solidFill>
                <a:latin typeface="Mali Italics"/>
                <a:ea typeface="Mali Italics"/>
                <a:cs typeface="Mali Italics"/>
                <a:sym typeface="Mali Italics"/>
              </a:rPr>
              <a:t>g</a:t>
            </a:r>
            <a:r>
              <a:rPr lang="en-US" sz="2350" i="true" strike="noStrike" u="none">
                <a:solidFill>
                  <a:srgbClr val="333333"/>
                </a:solidFill>
                <a:latin typeface="Mali Italics"/>
                <a:ea typeface="Mali Italics"/>
                <a:cs typeface="Mali Italics"/>
                <a:sym typeface="Mali Italics"/>
              </a:rPr>
              <a:t>adnieni</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 zw</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ąz</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ne</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z n</a:t>
            </a:r>
            <a:r>
              <a:rPr lang="en-US" sz="2350" i="true" strike="noStrike" u="none">
                <a:solidFill>
                  <a:srgbClr val="333333"/>
                </a:solidFill>
                <a:latin typeface="Mali Italics"/>
                <a:ea typeface="Mali Italics"/>
                <a:cs typeface="Mali Italics"/>
                <a:sym typeface="Mali Italics"/>
              </a:rPr>
              <a:t>as</a:t>
            </a:r>
            <a:r>
              <a:rPr lang="en-US" sz="2350" i="true" strike="noStrike" u="none">
                <a:solidFill>
                  <a:srgbClr val="333333"/>
                </a:solidFill>
                <a:latin typeface="Mali Italics"/>
                <a:ea typeface="Mali Italics"/>
                <a:cs typeface="Mali Italics"/>
                <a:sym typeface="Mali Italics"/>
              </a:rPr>
              <a:t>zym</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ci</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ł</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m, </a:t>
            </a:r>
            <a:r>
              <a:rPr lang="en-US" sz="2350" i="true" strike="noStrike" u="none">
                <a:solidFill>
                  <a:srgbClr val="333333"/>
                </a:solidFill>
                <a:latin typeface="Mali Italics"/>
                <a:ea typeface="Mali Italics"/>
                <a:cs typeface="Mali Italics"/>
                <a:sym typeface="Mali Italics"/>
              </a:rPr>
              <a:t>a </a:t>
            </a:r>
            <a:r>
              <a:rPr lang="en-US" sz="2350" i="true" strike="noStrike" u="none">
                <a:solidFill>
                  <a:srgbClr val="333333"/>
                </a:solidFill>
                <a:latin typeface="Mali Italics"/>
                <a:ea typeface="Mali Italics"/>
                <a:cs typeface="Mali Italics"/>
                <a:sym typeface="Mali Italics"/>
              </a:rPr>
              <a:t>dokładn</a:t>
            </a:r>
            <a:r>
              <a:rPr lang="en-US" sz="2350" i="true" strike="noStrike" u="none">
                <a:solidFill>
                  <a:srgbClr val="333333"/>
                </a:solidFill>
                <a:latin typeface="Mali Italics"/>
                <a:ea typeface="Mali Italics"/>
                <a:cs typeface="Mali Italics"/>
                <a:sym typeface="Mali Italics"/>
              </a:rPr>
              <a:t>ie</a:t>
            </a:r>
            <a:r>
              <a:rPr lang="en-US" sz="2350" i="true" strike="noStrike" u="none">
                <a:solidFill>
                  <a:srgbClr val="333333"/>
                </a:solidFill>
                <a:latin typeface="Mali Italics"/>
                <a:ea typeface="Mali Italics"/>
                <a:cs typeface="Mali Italics"/>
                <a:sym typeface="Mali Italics"/>
              </a:rPr>
              <a:t>j z</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pos</a:t>
            </a:r>
            <a:r>
              <a:rPr lang="en-US" sz="2350" i="true" strike="noStrike" u="none">
                <a:solidFill>
                  <a:srgbClr val="333333"/>
                </a:solidFill>
                <a:latin typeface="Mali Italics"/>
                <a:ea typeface="Mali Italics"/>
                <a:cs typeface="Mali Italics"/>
                <a:sym typeface="Mali Italics"/>
              </a:rPr>
              <a:t>t</a:t>
            </a:r>
            <a:r>
              <a:rPr lang="en-US" sz="2350" i="true" strike="noStrike" u="none">
                <a:solidFill>
                  <a:srgbClr val="333333"/>
                </a:solidFill>
                <a:latin typeface="Mali Italics"/>
                <a:ea typeface="Mali Italics"/>
                <a:cs typeface="Mali Italics"/>
                <a:sym typeface="Mali Italics"/>
              </a:rPr>
              <a:t>awami,</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jaki</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 przyj</a:t>
            </a:r>
            <a:r>
              <a:rPr lang="en-US" sz="2350" i="true" strike="noStrike" u="none">
                <a:solidFill>
                  <a:srgbClr val="333333"/>
                </a:solidFill>
                <a:latin typeface="Mali Italics"/>
                <a:ea typeface="Mali Italics"/>
                <a:cs typeface="Mali Italics"/>
                <a:sym typeface="Mali Italics"/>
              </a:rPr>
              <a:t>mu</a:t>
            </a:r>
            <a:r>
              <a:rPr lang="en-US" sz="2350" i="true" strike="noStrike" u="none">
                <a:solidFill>
                  <a:srgbClr val="333333"/>
                </a:solidFill>
                <a:latin typeface="Mali Italics"/>
                <a:ea typeface="Mali Italics"/>
                <a:cs typeface="Mali Italics"/>
                <a:sym typeface="Mali Italics"/>
              </a:rPr>
              <a:t>je</a:t>
            </a:r>
            <a:r>
              <a:rPr lang="en-US" sz="2350" i="true" strike="noStrike" u="none">
                <a:solidFill>
                  <a:srgbClr val="333333"/>
                </a:solidFill>
                <a:latin typeface="Mali Italics"/>
                <a:ea typeface="Mali Italics"/>
                <a:cs typeface="Mali Italics"/>
                <a:sym typeface="Mali Italics"/>
              </a:rPr>
              <a:t>m</a:t>
            </a:r>
            <a:r>
              <a:rPr lang="en-US" sz="2350" i="true" strike="noStrike" u="none">
                <a:solidFill>
                  <a:srgbClr val="333333"/>
                </a:solidFill>
                <a:latin typeface="Mali Italics"/>
                <a:ea typeface="Mali Italics"/>
                <a:cs typeface="Mali Italics"/>
                <a:sym typeface="Mali Italics"/>
              </a:rPr>
              <a:t>y, gdy korzyst</a:t>
            </a:r>
            <a:r>
              <a:rPr lang="en-US" sz="2350" i="true" strike="noStrike" u="none">
                <a:solidFill>
                  <a:srgbClr val="333333"/>
                </a:solidFill>
                <a:latin typeface="Mali Italics"/>
                <a:ea typeface="Mali Italics"/>
                <a:cs typeface="Mali Italics"/>
                <a:sym typeface="Mali Italics"/>
              </a:rPr>
              <a:t>a</a:t>
            </a:r>
            <a:r>
              <a:rPr lang="en-US" sz="2350" i="true" strike="noStrike" u="none">
                <a:solidFill>
                  <a:srgbClr val="333333"/>
                </a:solidFill>
                <a:latin typeface="Mali Italics"/>
                <a:ea typeface="Mali Italics"/>
                <a:cs typeface="Mali Italics"/>
                <a:sym typeface="Mali Italics"/>
              </a:rPr>
              <a:t>my z </a:t>
            </a:r>
            <a:r>
              <a:rPr lang="en-US" sz="2350" i="true" strike="noStrike" u="none">
                <a:solidFill>
                  <a:srgbClr val="333333"/>
                </a:solidFill>
                <a:latin typeface="Mali Italics"/>
                <a:ea typeface="Mali Italics"/>
                <a:cs typeface="Mali Italics"/>
                <a:sym typeface="Mali Italics"/>
              </a:rPr>
              <a:t>ur</a:t>
            </a:r>
            <a:r>
              <a:rPr lang="en-US" sz="2350" i="true" strike="noStrike" u="none">
                <a:solidFill>
                  <a:srgbClr val="333333"/>
                </a:solidFill>
                <a:latin typeface="Mali Italics"/>
                <a:ea typeface="Mali Italics"/>
                <a:cs typeface="Mali Italics"/>
                <a:sym typeface="Mali Italics"/>
              </a:rPr>
              <a:t>ządzeń elektron</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cznych i łączymy </a:t>
            </a:r>
            <a:r>
              <a:rPr lang="en-US" sz="2350" i="true" strike="noStrike" u="none">
                <a:solidFill>
                  <a:srgbClr val="333333"/>
                </a:solidFill>
                <a:latin typeface="Mali Italics"/>
                <a:ea typeface="Mali Italics"/>
                <a:cs typeface="Mali Italics"/>
                <a:sym typeface="Mali Italics"/>
              </a:rPr>
              <a:t>s</a:t>
            </a:r>
            <a:r>
              <a:rPr lang="en-US" sz="2350" i="true" strike="noStrike" u="none">
                <a:solidFill>
                  <a:srgbClr val="333333"/>
                </a:solidFill>
                <a:latin typeface="Mali Italics"/>
                <a:ea typeface="Mali Italics"/>
                <a:cs typeface="Mali Italics"/>
                <a:sym typeface="Mali Italics"/>
              </a:rPr>
              <a:t>ię</a:t>
            </a:r>
            <a:r>
              <a:rPr lang="en-US" sz="2350" i="true" strike="noStrike" u="none">
                <a:solidFill>
                  <a:srgbClr val="333333"/>
                </a:solidFill>
                <a:latin typeface="Mali Italics"/>
                <a:ea typeface="Mali Italics"/>
                <a:cs typeface="Mali Italics"/>
                <a:sym typeface="Mali Italics"/>
              </a:rPr>
              <a:t> </a:t>
            </a:r>
            <a:r>
              <a:rPr lang="en-US" sz="2350" i="true" strike="noStrike" u="none">
                <a:solidFill>
                  <a:srgbClr val="333333"/>
                </a:solidFill>
                <a:latin typeface="Mali Italics"/>
                <a:ea typeface="Mali Italics"/>
                <a:cs typeface="Mali Italics"/>
                <a:sym typeface="Mali Italics"/>
              </a:rPr>
              <a:t>z si</a:t>
            </a:r>
            <a:r>
              <a:rPr lang="en-US" sz="2350" i="true" strike="noStrike" u="none">
                <a:solidFill>
                  <a:srgbClr val="333333"/>
                </a:solidFill>
                <a:latin typeface="Mali Italics"/>
                <a:ea typeface="Mali Italics"/>
                <a:cs typeface="Mali Italics"/>
                <a:sym typeface="Mali Italics"/>
              </a:rPr>
              <a:t>e</a:t>
            </a:r>
            <a:r>
              <a:rPr lang="en-US" sz="2350" i="true" strike="noStrike" u="none">
                <a:solidFill>
                  <a:srgbClr val="333333"/>
                </a:solidFill>
                <a:latin typeface="Mali Italics"/>
                <a:ea typeface="Mali Italics"/>
                <a:cs typeface="Mali Italics"/>
                <a:sym typeface="Mali Italics"/>
              </a:rPr>
              <a:t>c</a:t>
            </a:r>
            <a:r>
              <a:rPr lang="en-US" sz="2350" i="true" strike="noStrike" u="none">
                <a:solidFill>
                  <a:srgbClr val="333333"/>
                </a:solidFill>
                <a:latin typeface="Mali Italics"/>
                <a:ea typeface="Mali Italics"/>
                <a:cs typeface="Mali Italics"/>
                <a:sym typeface="Mali Italics"/>
              </a:rPr>
              <a:t>i</a:t>
            </a:r>
            <a:r>
              <a:rPr lang="en-US" sz="2350" i="true" strike="noStrike" u="none">
                <a:solidFill>
                  <a:srgbClr val="333333"/>
                </a:solidFill>
                <a:latin typeface="Mali Italics"/>
                <a:ea typeface="Mali Italics"/>
                <a:cs typeface="Mali Italics"/>
                <a:sym typeface="Mali Italics"/>
              </a:rPr>
              <a:t>ą”.</a:t>
            </a:r>
          </a:p>
          <a:p>
            <a:pPr algn="l" marL="0" indent="0" lvl="0">
              <a:lnSpc>
                <a:spcPts val="3290"/>
              </a:lnSpc>
              <a:spcBef>
                <a:spcPct val="0"/>
              </a:spcBef>
            </a:pPr>
          </a:p>
          <a:p>
            <a:pPr algn="l" marL="0" indent="0" lvl="0">
              <a:lnSpc>
                <a:spcPts val="3290"/>
              </a:lnSpc>
              <a:spcBef>
                <a:spcPct val="0"/>
              </a:spcBef>
            </a:pPr>
          </a:p>
        </p:txBody>
      </p:sp>
      <p:sp>
        <p:nvSpPr>
          <p:cNvPr name="TextBox 5" id="5"/>
          <p:cNvSpPr txBox="true"/>
          <p:nvPr/>
        </p:nvSpPr>
        <p:spPr>
          <a:xfrm rot="0">
            <a:off x="-7613950" y="6697546"/>
            <a:ext cx="7776416" cy="1216657"/>
          </a:xfrm>
          <a:prstGeom prst="rect">
            <a:avLst/>
          </a:prstGeom>
        </p:spPr>
        <p:txBody>
          <a:bodyPr anchor="t" rtlCol="false" tIns="0" lIns="0" bIns="0" rIns="0">
            <a:spAutoFit/>
          </a:bodyPr>
          <a:lstStyle/>
          <a:p>
            <a:pPr algn="l" marL="0" indent="0" lvl="0">
              <a:lnSpc>
                <a:spcPts val="3290"/>
              </a:lnSpc>
              <a:spcBef>
                <a:spcPct val="0"/>
              </a:spcBef>
            </a:pPr>
            <a:r>
              <a:rPr lang="en-US" sz="2350" strike="noStrike" u="none">
                <a:solidFill>
                  <a:srgbClr val="333333"/>
                </a:solidFill>
                <a:latin typeface="Mali"/>
                <a:ea typeface="Mali"/>
                <a:cs typeface="Mali"/>
                <a:sym typeface="Mali"/>
              </a:rPr>
              <a:t>Lorem ipsum dolor sit amet, tempus consectetur adipiscing elit. Quisque ullamcorper gravida mauris pharetra viverra. Ut tempus mauris velit.</a:t>
            </a:r>
          </a:p>
        </p:txBody>
      </p:sp>
      <p:sp>
        <p:nvSpPr>
          <p:cNvPr name="Freeform 6" id="6"/>
          <p:cNvSpPr/>
          <p:nvPr/>
        </p:nvSpPr>
        <p:spPr>
          <a:xfrm flipH="false" flipV="false" rot="0">
            <a:off x="10473903" y="844664"/>
            <a:ext cx="6785397" cy="8198941"/>
          </a:xfrm>
          <a:custGeom>
            <a:avLst/>
            <a:gdLst/>
            <a:ahLst/>
            <a:cxnLst/>
            <a:rect r="r" b="b" t="t" l="l"/>
            <a:pathLst>
              <a:path h="8198941" w="6785397">
                <a:moveTo>
                  <a:pt x="0" y="0"/>
                </a:moveTo>
                <a:lnTo>
                  <a:pt x="6785397" y="0"/>
                </a:lnTo>
                <a:lnTo>
                  <a:pt x="6785397" y="8198941"/>
                </a:lnTo>
                <a:lnTo>
                  <a:pt x="0" y="8198941"/>
                </a:lnTo>
                <a:lnTo>
                  <a:pt x="0" y="0"/>
                </a:lnTo>
                <a:close/>
              </a:path>
            </a:pathLst>
          </a:custGeom>
          <a:blipFill>
            <a:blip r:embed="rId4"/>
            <a:stretch>
              <a:fillRect l="0" t="0" r="0" b="-24216"/>
            </a:stretch>
          </a:blipFill>
        </p:spPr>
      </p:sp>
    </p:spTree>
  </p:cSld>
  <p:clrMapOvr>
    <a:masterClrMapping/>
  </p:clrMapOvr>
  <p:transition spd="fast">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95179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3" id="3"/>
          <p:cNvSpPr/>
          <p:nvPr/>
        </p:nvSpPr>
        <p:spPr>
          <a:xfrm flipH="false" flipV="false" rot="5400000">
            <a:off x="-268536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4" id="4"/>
          <p:cNvSpPr/>
          <p:nvPr/>
        </p:nvSpPr>
        <p:spPr>
          <a:xfrm flipH="false" flipV="false" rot="-5400000">
            <a:off x="1295179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5" id="5"/>
          <p:cNvSpPr/>
          <p:nvPr/>
        </p:nvSpPr>
        <p:spPr>
          <a:xfrm flipH="false" flipV="false" rot="5400000">
            <a:off x="-268536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TextBox 6" id="6"/>
          <p:cNvSpPr txBox="true"/>
          <p:nvPr/>
        </p:nvSpPr>
        <p:spPr>
          <a:xfrm rot="0">
            <a:off x="3023189" y="3956632"/>
            <a:ext cx="11783342" cy="4198620"/>
          </a:xfrm>
          <a:prstGeom prst="rect">
            <a:avLst/>
          </a:prstGeom>
        </p:spPr>
        <p:txBody>
          <a:bodyPr anchor="t" rtlCol="false" tIns="0" lIns="0" bIns="0" rIns="0">
            <a:spAutoFit/>
          </a:bodyPr>
          <a:lstStyle/>
          <a:p>
            <a:pPr algn="l">
              <a:lnSpc>
                <a:spcPts val="4759"/>
              </a:lnSpc>
            </a:pPr>
            <a:r>
              <a:rPr lang="en-US" sz="3399">
                <a:solidFill>
                  <a:srgbClr val="333333"/>
                </a:solidFill>
                <a:latin typeface="Mali"/>
                <a:ea typeface="Mali"/>
                <a:cs typeface="Mali"/>
                <a:sym typeface="Mali"/>
              </a:rPr>
              <a:t>Istnieje konieczność prowadzenia edukacji dorosłych na temat zwiększenia higieny cyfrowej. Jest to ważne zwłaszcza w sytuacji, gdy urządzenia ekranowe i internet stały się naturalnym elementem środowiska życia współczesnego człowieka i w przyszłości będą się nadal rozwijać.</a:t>
            </a:r>
          </a:p>
          <a:p>
            <a:pPr algn="l">
              <a:lnSpc>
                <a:spcPts val="4899"/>
              </a:lnSpc>
            </a:pPr>
          </a:p>
        </p:txBody>
      </p:sp>
      <p:sp>
        <p:nvSpPr>
          <p:cNvPr name="Freeform 7" id="7"/>
          <p:cNvSpPr/>
          <p:nvPr/>
        </p:nvSpPr>
        <p:spPr>
          <a:xfrm flipH="false" flipV="false" rot="0">
            <a:off x="8361645" y="1028700"/>
            <a:ext cx="1564711" cy="2138160"/>
          </a:xfrm>
          <a:custGeom>
            <a:avLst/>
            <a:gdLst/>
            <a:ahLst/>
            <a:cxnLst/>
            <a:rect r="r" b="b" t="t" l="l"/>
            <a:pathLst>
              <a:path h="2138160" w="1564711">
                <a:moveTo>
                  <a:pt x="0" y="0"/>
                </a:moveTo>
                <a:lnTo>
                  <a:pt x="1564710" y="0"/>
                </a:lnTo>
                <a:lnTo>
                  <a:pt x="1564710" y="2138160"/>
                </a:lnTo>
                <a:lnTo>
                  <a:pt x="0" y="21381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transition spd="fast">
    <p:push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95179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3" id="3"/>
          <p:cNvSpPr/>
          <p:nvPr/>
        </p:nvSpPr>
        <p:spPr>
          <a:xfrm flipH="false" flipV="false" rot="5400000">
            <a:off x="-268536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4" id="4"/>
          <p:cNvSpPr/>
          <p:nvPr/>
        </p:nvSpPr>
        <p:spPr>
          <a:xfrm flipH="false" flipV="false" rot="-5400000">
            <a:off x="12951793" y="-1149901"/>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Freeform 5" id="5"/>
          <p:cNvSpPr/>
          <p:nvPr/>
        </p:nvSpPr>
        <p:spPr>
          <a:xfrm flipH="false" flipV="false" rot="5400000">
            <a:off x="-2685363" y="6145502"/>
            <a:ext cx="7428126" cy="4948989"/>
          </a:xfrm>
          <a:custGeom>
            <a:avLst/>
            <a:gdLst/>
            <a:ahLst/>
            <a:cxnLst/>
            <a:rect r="r" b="b" t="t" l="l"/>
            <a:pathLst>
              <a:path h="4948989" w="7428126">
                <a:moveTo>
                  <a:pt x="0" y="0"/>
                </a:moveTo>
                <a:lnTo>
                  <a:pt x="7428126" y="0"/>
                </a:lnTo>
                <a:lnTo>
                  <a:pt x="7428126" y="4948989"/>
                </a:lnTo>
                <a:lnTo>
                  <a:pt x="0" y="4948989"/>
                </a:lnTo>
                <a:lnTo>
                  <a:pt x="0" y="0"/>
                </a:lnTo>
                <a:close/>
              </a:path>
            </a:pathLst>
          </a:custGeom>
          <a:blipFill>
            <a:blip r:embed="rId2"/>
            <a:stretch>
              <a:fillRect l="0" t="0" r="0" b="0"/>
            </a:stretch>
          </a:blipFill>
        </p:spPr>
      </p:sp>
      <p:sp>
        <p:nvSpPr>
          <p:cNvPr name="TextBox 6" id="6"/>
          <p:cNvSpPr txBox="true"/>
          <p:nvPr/>
        </p:nvSpPr>
        <p:spPr>
          <a:xfrm rot="0">
            <a:off x="3252329" y="3859568"/>
            <a:ext cx="11783342" cy="3469005"/>
          </a:xfrm>
          <a:prstGeom prst="rect">
            <a:avLst/>
          </a:prstGeom>
        </p:spPr>
        <p:txBody>
          <a:bodyPr anchor="t" rtlCol="false" tIns="0" lIns="0" bIns="0" rIns="0">
            <a:spAutoFit/>
          </a:bodyPr>
          <a:lstStyle/>
          <a:p>
            <a:pPr algn="l">
              <a:lnSpc>
                <a:spcPts val="4620"/>
              </a:lnSpc>
            </a:pPr>
            <a:r>
              <a:rPr lang="en-US" sz="3300">
                <a:solidFill>
                  <a:srgbClr val="333333"/>
                </a:solidFill>
                <a:latin typeface="Mali"/>
                <a:ea typeface="Mali"/>
                <a:cs typeface="Mali"/>
                <a:sym typeface="Mali"/>
              </a:rPr>
              <a:t>Źródłem informacji o higienie cyfrowej okazały się przede wszystkim media – tradycyjne oraz internetowe, w tym media społecznościowe. Daje to podstawy, by uznać, że media to skuteczne narzędzie prowadzenia działań edukacyjnych z zakresu higieny cyfrowej kierowanej do osób dorosłych. </a:t>
            </a:r>
          </a:p>
        </p:txBody>
      </p:sp>
      <p:sp>
        <p:nvSpPr>
          <p:cNvPr name="Freeform 7" id="7"/>
          <p:cNvSpPr/>
          <p:nvPr/>
        </p:nvSpPr>
        <p:spPr>
          <a:xfrm flipH="false" flipV="false" rot="0">
            <a:off x="8015846" y="659504"/>
            <a:ext cx="1711395" cy="2274383"/>
          </a:xfrm>
          <a:custGeom>
            <a:avLst/>
            <a:gdLst/>
            <a:ahLst/>
            <a:cxnLst/>
            <a:rect r="r" b="b" t="t" l="l"/>
            <a:pathLst>
              <a:path h="2274383" w="1711395">
                <a:moveTo>
                  <a:pt x="0" y="0"/>
                </a:moveTo>
                <a:lnTo>
                  <a:pt x="1711395" y="0"/>
                </a:lnTo>
                <a:lnTo>
                  <a:pt x="1711395" y="2274383"/>
                </a:lnTo>
                <a:lnTo>
                  <a:pt x="0" y="22743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transition spd="fast">
    <p:push dir="l"/>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7703225" y="3013078"/>
            <a:ext cx="780193" cy="951455"/>
          </a:xfrm>
          <a:custGeom>
            <a:avLst/>
            <a:gdLst/>
            <a:ahLst/>
            <a:cxnLst/>
            <a:rect r="r" b="b" t="t" l="l"/>
            <a:pathLst>
              <a:path h="951455" w="780193">
                <a:moveTo>
                  <a:pt x="0" y="0"/>
                </a:moveTo>
                <a:lnTo>
                  <a:pt x="780193" y="0"/>
                </a:lnTo>
                <a:lnTo>
                  <a:pt x="780193"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8093322" y="1085850"/>
            <a:ext cx="10386592" cy="1063653"/>
          </a:xfrm>
          <a:prstGeom prst="rect">
            <a:avLst/>
          </a:prstGeom>
        </p:spPr>
        <p:txBody>
          <a:bodyPr anchor="t" rtlCol="false" tIns="0" lIns="0" bIns="0" rIns="0">
            <a:spAutoFit/>
          </a:bodyPr>
          <a:lstStyle/>
          <a:p>
            <a:pPr algn="l" marL="0" indent="0" lvl="0">
              <a:lnSpc>
                <a:spcPts val="8196"/>
              </a:lnSpc>
            </a:pPr>
            <a:r>
              <a:rPr lang="en-US" sz="7384">
                <a:solidFill>
                  <a:srgbClr val="333333"/>
                </a:solidFill>
                <a:latin typeface="Glass Antiqua"/>
                <a:ea typeface="Glass Antiqua"/>
                <a:cs typeface="Glass Antiqua"/>
                <a:sym typeface="Glass Antiqua"/>
              </a:rPr>
              <a:t>Test higieny cyfrowej</a:t>
            </a:r>
          </a:p>
        </p:txBody>
      </p:sp>
      <p:sp>
        <p:nvSpPr>
          <p:cNvPr name="TextBox 4" id="4"/>
          <p:cNvSpPr txBox="true"/>
          <p:nvPr/>
        </p:nvSpPr>
        <p:spPr>
          <a:xfrm rot="0">
            <a:off x="8813830" y="2955928"/>
            <a:ext cx="8183824" cy="6302372"/>
          </a:xfrm>
          <a:prstGeom prst="rect">
            <a:avLst/>
          </a:prstGeom>
        </p:spPr>
        <p:txBody>
          <a:bodyPr anchor="t" rtlCol="false" tIns="0" lIns="0" bIns="0" rIns="0">
            <a:spAutoFit/>
          </a:bodyPr>
          <a:lstStyle/>
          <a:p>
            <a:pPr algn="l" marL="593747" indent="-296873" lvl="1">
              <a:lnSpc>
                <a:spcPts val="3850"/>
              </a:lnSpc>
              <a:spcBef>
                <a:spcPct val="0"/>
              </a:spcBef>
              <a:buAutoNum type="arabicPeriod" startAt="1"/>
            </a:pPr>
            <a:r>
              <a:rPr lang="en-US" b="true" sz="2750">
                <a:solidFill>
                  <a:srgbClr val="333333"/>
                </a:solidFill>
                <a:latin typeface="Mali Bold"/>
                <a:ea typeface="Mali Bold"/>
                <a:cs typeface="Mali Bold"/>
                <a:sym typeface="Mali Bold"/>
              </a:rPr>
              <a:t>Test Higieny Cyfrowej ICO</a:t>
            </a:r>
            <a:r>
              <a:rPr lang="en-US" sz="2750">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o</a:t>
            </a:r>
            <a:r>
              <a:rPr lang="en-US" sz="2750" strike="noStrike" u="none">
                <a:solidFill>
                  <a:srgbClr val="333333"/>
                </a:solidFill>
                <a:latin typeface="Mali"/>
                <a:ea typeface="Mali"/>
                <a:cs typeface="Mali"/>
                <a:sym typeface="Mali"/>
              </a:rPr>
              <a:t>p</a:t>
            </a:r>
            <a:r>
              <a:rPr lang="en-US" sz="2750" strike="noStrike" u="none">
                <a:solidFill>
                  <a:srgbClr val="333333"/>
                </a:solidFill>
                <a:latin typeface="Mali"/>
                <a:ea typeface="Mali"/>
                <a:cs typeface="Mali"/>
                <a:sym typeface="Mali"/>
              </a:rPr>
              <a:t>ra</a:t>
            </a:r>
            <a:r>
              <a:rPr lang="en-US" sz="2750" strike="noStrike" u="none">
                <a:solidFill>
                  <a:srgbClr val="333333"/>
                </a:solidFill>
                <a:latin typeface="Mali"/>
                <a:ea typeface="Mali"/>
                <a:cs typeface="Mali"/>
                <a:sym typeface="Mali"/>
              </a:rPr>
              <a:t>co</a:t>
            </a:r>
            <a:r>
              <a:rPr lang="en-US" sz="2750" strike="noStrike" u="none">
                <a:solidFill>
                  <a:srgbClr val="333333"/>
                </a:solidFill>
                <a:latin typeface="Mali"/>
                <a:ea typeface="Mali"/>
                <a:cs typeface="Mali"/>
                <a:sym typeface="Mali"/>
              </a:rPr>
              <a:t>wany</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na</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p</a:t>
            </a:r>
            <a:r>
              <a:rPr lang="en-US" sz="2750" strike="noStrike" u="none">
                <a:solidFill>
                  <a:srgbClr val="333333"/>
                </a:solidFill>
                <a:latin typeface="Mali"/>
                <a:ea typeface="Mali"/>
                <a:cs typeface="Mali"/>
                <a:sym typeface="Mali"/>
              </a:rPr>
              <a:t>o</a:t>
            </a:r>
            <a:r>
              <a:rPr lang="en-US" sz="2750" strike="noStrike" u="none">
                <a:solidFill>
                  <a:srgbClr val="333333"/>
                </a:solidFill>
                <a:latin typeface="Mali"/>
                <a:ea typeface="Mali"/>
                <a:cs typeface="Mali"/>
                <a:sym typeface="Mali"/>
              </a:rPr>
              <a:t>d</a:t>
            </a:r>
            <a:r>
              <a:rPr lang="en-US" sz="2750" strike="noStrike" u="none">
                <a:solidFill>
                  <a:srgbClr val="333333"/>
                </a:solidFill>
                <a:latin typeface="Mali"/>
                <a:ea typeface="Mali"/>
                <a:cs typeface="Mali"/>
                <a:sym typeface="Mali"/>
              </a:rPr>
              <a:t>s</a:t>
            </a:r>
            <a:r>
              <a:rPr lang="en-US" sz="2750" strike="noStrike" u="none">
                <a:solidFill>
                  <a:srgbClr val="333333"/>
                </a:solidFill>
                <a:latin typeface="Mali"/>
                <a:ea typeface="Mali"/>
                <a:cs typeface="Mali"/>
                <a:sym typeface="Mali"/>
              </a:rPr>
              <a:t>taw</a:t>
            </a:r>
            <a:r>
              <a:rPr lang="en-US" sz="2750" strike="noStrike" u="none">
                <a:solidFill>
                  <a:srgbClr val="333333"/>
                </a:solidFill>
                <a:latin typeface="Mali"/>
                <a:ea typeface="Mali"/>
                <a:cs typeface="Mali"/>
                <a:sym typeface="Mali"/>
              </a:rPr>
              <a:t>ie</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Kwes</a:t>
            </a:r>
            <a:r>
              <a:rPr lang="en-US" sz="2750" strike="noStrike" u="none">
                <a:solidFill>
                  <a:srgbClr val="333333"/>
                </a:solidFill>
                <a:latin typeface="Mali"/>
                <a:ea typeface="Mali"/>
                <a:cs typeface="Mali"/>
                <a:sym typeface="Mali"/>
              </a:rPr>
              <a:t>t</a:t>
            </a:r>
            <a:r>
              <a:rPr lang="en-US" sz="2750" strike="noStrike" u="none">
                <a:solidFill>
                  <a:srgbClr val="333333"/>
                </a:solidFill>
                <a:latin typeface="Mali"/>
                <a:ea typeface="Mali"/>
                <a:cs typeface="Mali"/>
                <a:sym typeface="Mali"/>
              </a:rPr>
              <a:t>ion</a:t>
            </a:r>
            <a:r>
              <a:rPr lang="en-US" sz="2750" strike="noStrike" u="none">
                <a:solidFill>
                  <a:srgbClr val="333333"/>
                </a:solidFill>
                <a:latin typeface="Mali"/>
                <a:ea typeface="Mali"/>
                <a:cs typeface="Mali"/>
                <a:sym typeface="Mali"/>
              </a:rPr>
              <a:t>a</a:t>
            </a:r>
            <a:r>
              <a:rPr lang="en-US" sz="2750" strike="noStrike" u="none">
                <a:solidFill>
                  <a:srgbClr val="333333"/>
                </a:solidFill>
                <a:latin typeface="Mali"/>
                <a:ea typeface="Mali"/>
                <a:cs typeface="Mali"/>
                <a:sym typeface="Mali"/>
              </a:rPr>
              <a:t>rius</a:t>
            </a:r>
            <a:r>
              <a:rPr lang="en-US" sz="2750" strike="noStrike" u="none">
                <a:solidFill>
                  <a:srgbClr val="333333"/>
                </a:solidFill>
                <a:latin typeface="Mali"/>
                <a:ea typeface="Mali"/>
                <a:cs typeface="Mali"/>
                <a:sym typeface="Mali"/>
              </a:rPr>
              <a:t>za</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S</a:t>
            </a:r>
            <a:r>
              <a:rPr lang="en-US" sz="2750" strike="noStrike" u="none">
                <a:solidFill>
                  <a:srgbClr val="333333"/>
                </a:solidFill>
                <a:latin typeface="Mali"/>
                <a:ea typeface="Mali"/>
                <a:cs typeface="Mali"/>
                <a:sym typeface="Mali"/>
              </a:rPr>
              <a:t>am</a:t>
            </a:r>
            <a:r>
              <a:rPr lang="en-US" sz="2750" strike="noStrike" u="none">
                <a:solidFill>
                  <a:srgbClr val="333333"/>
                </a:solidFill>
                <a:latin typeface="Mali"/>
                <a:ea typeface="Mali"/>
                <a:cs typeface="Mali"/>
                <a:sym typeface="Mali"/>
              </a:rPr>
              <a:t>ooc</a:t>
            </a:r>
            <a:r>
              <a:rPr lang="en-US" sz="2750" strike="noStrike" u="none">
                <a:solidFill>
                  <a:srgbClr val="333333"/>
                </a:solidFill>
                <a:latin typeface="Mali"/>
                <a:ea typeface="Mali"/>
                <a:cs typeface="Mali"/>
                <a:sym typeface="Mali"/>
              </a:rPr>
              <a:t>e</a:t>
            </a:r>
            <a:r>
              <a:rPr lang="en-US" sz="2750" strike="noStrike" u="none">
                <a:solidFill>
                  <a:srgbClr val="333333"/>
                </a:solidFill>
                <a:latin typeface="Mali"/>
                <a:ea typeface="Mali"/>
                <a:cs typeface="Mali"/>
                <a:sym typeface="Mali"/>
              </a:rPr>
              <a:t>ny Hig</a:t>
            </a:r>
            <a:r>
              <a:rPr lang="en-US" sz="2750" strike="noStrike" u="none">
                <a:solidFill>
                  <a:srgbClr val="333333"/>
                </a:solidFill>
                <a:latin typeface="Mali"/>
                <a:ea typeface="Mali"/>
                <a:cs typeface="Mali"/>
                <a:sym typeface="Mali"/>
              </a:rPr>
              <a:t>ien</a:t>
            </a:r>
            <a:r>
              <a:rPr lang="en-US" sz="2750" strike="noStrike" u="none">
                <a:solidFill>
                  <a:srgbClr val="333333"/>
                </a:solidFill>
                <a:latin typeface="Mali"/>
                <a:ea typeface="Mali"/>
                <a:cs typeface="Mali"/>
                <a:sym typeface="Mali"/>
              </a:rPr>
              <a:t>y</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C</a:t>
            </a:r>
            <a:r>
              <a:rPr lang="en-US" sz="2750" strike="noStrike" u="none">
                <a:solidFill>
                  <a:srgbClr val="333333"/>
                </a:solidFill>
                <a:latin typeface="Mali"/>
                <a:ea typeface="Mali"/>
                <a:cs typeface="Mali"/>
                <a:sym typeface="Mali"/>
              </a:rPr>
              <a:t>y</a:t>
            </a:r>
            <a:r>
              <a:rPr lang="en-US" sz="2750" strike="noStrike" u="none">
                <a:solidFill>
                  <a:srgbClr val="333333"/>
                </a:solidFill>
                <a:latin typeface="Mali"/>
                <a:ea typeface="Mali"/>
                <a:cs typeface="Mali"/>
                <a:sym typeface="Mali"/>
              </a:rPr>
              <a:t>fr</a:t>
            </a:r>
            <a:r>
              <a:rPr lang="en-US" sz="2750" strike="noStrike" u="none">
                <a:solidFill>
                  <a:srgbClr val="333333"/>
                </a:solidFill>
                <a:latin typeface="Mali"/>
                <a:ea typeface="Mali"/>
                <a:cs typeface="Mali"/>
                <a:sym typeface="Mali"/>
              </a:rPr>
              <a:t>ow</a:t>
            </a:r>
            <a:r>
              <a:rPr lang="en-US" sz="2750" strike="noStrike" u="none">
                <a:solidFill>
                  <a:srgbClr val="333333"/>
                </a:solidFill>
                <a:latin typeface="Mali"/>
                <a:ea typeface="Mali"/>
                <a:cs typeface="Mali"/>
                <a:sym typeface="Mali"/>
              </a:rPr>
              <a:t>ej, który st</a:t>
            </a:r>
            <a:r>
              <a:rPr lang="en-US" sz="2750" strike="noStrike" u="none">
                <a:solidFill>
                  <a:srgbClr val="333333"/>
                </a:solidFill>
                <a:latin typeface="Mali"/>
                <a:ea typeface="Mali"/>
                <a:cs typeface="Mali"/>
                <a:sym typeface="Mali"/>
              </a:rPr>
              <a:t>an</a:t>
            </a:r>
            <a:r>
              <a:rPr lang="en-US" sz="2750" strike="noStrike" u="none">
                <a:solidFill>
                  <a:srgbClr val="333333"/>
                </a:solidFill>
                <a:latin typeface="Mali"/>
                <a:ea typeface="Mali"/>
                <a:cs typeface="Mali"/>
                <a:sym typeface="Mali"/>
              </a:rPr>
              <a:t>ow</a:t>
            </a:r>
            <a:r>
              <a:rPr lang="en-US" sz="2750" strike="noStrike" u="none">
                <a:solidFill>
                  <a:srgbClr val="333333"/>
                </a:solidFill>
                <a:latin typeface="Mali"/>
                <a:ea typeface="Mali"/>
                <a:cs typeface="Mali"/>
                <a:sym typeface="Mali"/>
              </a:rPr>
              <a:t>i</a:t>
            </a:r>
            <a:r>
              <a:rPr lang="en-US" sz="2750" strike="noStrike" u="none">
                <a:solidFill>
                  <a:srgbClr val="333333"/>
                </a:solidFill>
                <a:latin typeface="Mali"/>
                <a:ea typeface="Mali"/>
                <a:cs typeface="Mali"/>
                <a:sym typeface="Mali"/>
              </a:rPr>
              <a:t>ł</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t</a:t>
            </a:r>
            <a:r>
              <a:rPr lang="en-US" sz="2750" strike="noStrike" u="none">
                <a:solidFill>
                  <a:srgbClr val="333333"/>
                </a:solidFill>
                <a:latin typeface="Mali"/>
                <a:ea typeface="Mali"/>
                <a:cs typeface="Mali"/>
                <a:sym typeface="Mali"/>
              </a:rPr>
              <a:t>rz</a:t>
            </a:r>
            <a:r>
              <a:rPr lang="en-US" sz="2750" strike="noStrike" u="none">
                <a:solidFill>
                  <a:srgbClr val="333333"/>
                </a:solidFill>
                <a:latin typeface="Mali"/>
                <a:ea typeface="Mali"/>
                <a:cs typeface="Mali"/>
                <a:sym typeface="Mali"/>
              </a:rPr>
              <a:t>on</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Ogó</a:t>
            </a:r>
            <a:r>
              <a:rPr lang="en-US" sz="2750" strike="noStrike" u="none">
                <a:solidFill>
                  <a:srgbClr val="333333"/>
                </a:solidFill>
                <a:latin typeface="Mali"/>
                <a:ea typeface="Mali"/>
                <a:cs typeface="Mali"/>
                <a:sym typeface="Mali"/>
              </a:rPr>
              <a:t>l</a:t>
            </a:r>
            <a:r>
              <a:rPr lang="en-US" sz="2750" strike="noStrike" u="none">
                <a:solidFill>
                  <a:srgbClr val="333333"/>
                </a:solidFill>
                <a:latin typeface="Mali"/>
                <a:ea typeface="Mali"/>
                <a:cs typeface="Mali"/>
                <a:sym typeface="Mali"/>
              </a:rPr>
              <a:t>nopolski</a:t>
            </a:r>
            <a:r>
              <a:rPr lang="en-US" sz="2750" strike="noStrike" u="none">
                <a:solidFill>
                  <a:srgbClr val="333333"/>
                </a:solidFill>
                <a:latin typeface="Mali"/>
                <a:ea typeface="Mali"/>
                <a:cs typeface="Mali"/>
                <a:sym typeface="Mali"/>
              </a:rPr>
              <a:t>e</a:t>
            </a:r>
            <a:r>
              <a:rPr lang="en-US" sz="2750" strike="noStrike" u="none">
                <a:solidFill>
                  <a:srgbClr val="333333"/>
                </a:solidFill>
                <a:latin typeface="Mali"/>
                <a:ea typeface="Mali"/>
                <a:cs typeface="Mali"/>
                <a:sym typeface="Mali"/>
              </a:rPr>
              <a:t>g</a:t>
            </a:r>
            <a:r>
              <a:rPr lang="en-US" sz="2750" strike="noStrike" u="none">
                <a:solidFill>
                  <a:srgbClr val="333333"/>
                </a:solidFill>
                <a:latin typeface="Mali"/>
                <a:ea typeface="Mali"/>
                <a:cs typeface="Mali"/>
                <a:sym typeface="Mali"/>
              </a:rPr>
              <a:t>o</a:t>
            </a:r>
            <a:r>
              <a:rPr lang="en-US" sz="2750" strike="noStrike" u="none">
                <a:solidFill>
                  <a:srgbClr val="333333"/>
                </a:solidFill>
                <a:latin typeface="Mali"/>
                <a:ea typeface="Mali"/>
                <a:cs typeface="Mali"/>
                <a:sym typeface="Mali"/>
              </a:rPr>
              <a:t> Bada</a:t>
            </a:r>
            <a:r>
              <a:rPr lang="en-US" sz="2750" strike="noStrike" u="none">
                <a:solidFill>
                  <a:srgbClr val="333333"/>
                </a:solidFill>
                <a:latin typeface="Mali"/>
                <a:ea typeface="Mali"/>
                <a:cs typeface="Mali"/>
                <a:sym typeface="Mali"/>
              </a:rPr>
              <a:t>ni</a:t>
            </a:r>
            <a:r>
              <a:rPr lang="en-US" sz="2750" strike="noStrike" u="none">
                <a:solidFill>
                  <a:srgbClr val="333333"/>
                </a:solidFill>
                <a:latin typeface="Mali"/>
                <a:ea typeface="Mali"/>
                <a:cs typeface="Mali"/>
                <a:sym typeface="Mali"/>
              </a:rPr>
              <a:t>a Higie</a:t>
            </a:r>
            <a:r>
              <a:rPr lang="en-US" sz="2750" strike="noStrike" u="none">
                <a:solidFill>
                  <a:srgbClr val="333333"/>
                </a:solidFill>
                <a:latin typeface="Mali"/>
                <a:ea typeface="Mali"/>
                <a:cs typeface="Mali"/>
                <a:sym typeface="Mali"/>
              </a:rPr>
              <a:t>ny </a:t>
            </a:r>
            <a:r>
              <a:rPr lang="en-US" sz="2750" strike="noStrike" u="none">
                <a:solidFill>
                  <a:srgbClr val="333333"/>
                </a:solidFill>
                <a:latin typeface="Mali"/>
                <a:ea typeface="Mali"/>
                <a:cs typeface="Mali"/>
                <a:sym typeface="Mali"/>
              </a:rPr>
              <a:t>Cyf</a:t>
            </a:r>
            <a:r>
              <a:rPr lang="en-US" sz="2750" strike="noStrike" u="none">
                <a:solidFill>
                  <a:srgbClr val="333333"/>
                </a:solidFill>
                <a:latin typeface="Mali"/>
                <a:ea typeface="Mali"/>
                <a:cs typeface="Mali"/>
                <a:sym typeface="Mali"/>
              </a:rPr>
              <a:t>rowe</a:t>
            </a:r>
            <a:r>
              <a:rPr lang="en-US" sz="2750" strike="noStrike" u="none">
                <a:solidFill>
                  <a:srgbClr val="333333"/>
                </a:solidFill>
                <a:latin typeface="Mali"/>
                <a:ea typeface="Mali"/>
                <a:cs typeface="Mali"/>
                <a:sym typeface="Mali"/>
              </a:rPr>
              <a:t>j Doro</a:t>
            </a:r>
            <a:r>
              <a:rPr lang="en-US" sz="2750" strike="noStrike" u="none">
                <a:solidFill>
                  <a:srgbClr val="333333"/>
                </a:solidFill>
                <a:latin typeface="Mali"/>
                <a:ea typeface="Mali"/>
                <a:cs typeface="Mali"/>
                <a:sym typeface="Mali"/>
              </a:rPr>
              <a:t>s</a:t>
            </a:r>
            <a:r>
              <a:rPr lang="en-US" sz="2750" strike="noStrike" u="none">
                <a:solidFill>
                  <a:srgbClr val="333333"/>
                </a:solidFill>
                <a:latin typeface="Mali"/>
                <a:ea typeface="Mali"/>
                <a:cs typeface="Mali"/>
                <a:sym typeface="Mali"/>
              </a:rPr>
              <a:t>ł</a:t>
            </a:r>
            <a:r>
              <a:rPr lang="en-US" sz="2750" strike="noStrike" u="none">
                <a:solidFill>
                  <a:srgbClr val="333333"/>
                </a:solidFill>
                <a:latin typeface="Mali"/>
                <a:ea typeface="Mali"/>
                <a:cs typeface="Mali"/>
                <a:sym typeface="Mali"/>
              </a:rPr>
              <a:t>y</a:t>
            </a:r>
            <a:r>
              <a:rPr lang="en-US" sz="2750" strike="noStrike" u="none">
                <a:solidFill>
                  <a:srgbClr val="333333"/>
                </a:solidFill>
                <a:latin typeface="Mali"/>
                <a:ea typeface="Mali"/>
                <a:cs typeface="Mali"/>
                <a:sym typeface="Mali"/>
              </a:rPr>
              <a:t>c</a:t>
            </a:r>
            <a:r>
              <a:rPr lang="en-US" sz="2750" strike="noStrike" u="none">
                <a:solidFill>
                  <a:srgbClr val="333333"/>
                </a:solidFill>
                <a:latin typeface="Mali"/>
                <a:ea typeface="Mali"/>
                <a:cs typeface="Mali"/>
                <a:sym typeface="Mali"/>
              </a:rPr>
              <a:t>h </a:t>
            </a:r>
            <a:r>
              <a:rPr lang="en-US" sz="2750" strike="noStrike" u="none">
                <a:solidFill>
                  <a:srgbClr val="333333"/>
                </a:solidFill>
                <a:latin typeface="Mali"/>
                <a:ea typeface="Mali"/>
                <a:cs typeface="Mali"/>
                <a:sym typeface="Mali"/>
              </a:rPr>
              <a:t>2024. </a:t>
            </a:r>
          </a:p>
          <a:p>
            <a:pPr algn="l" marL="593747" indent="-296873" lvl="1">
              <a:lnSpc>
                <a:spcPts val="3850"/>
              </a:lnSpc>
              <a:spcBef>
                <a:spcPct val="0"/>
              </a:spcBef>
              <a:buAutoNum type="arabicPeriod" startAt="1"/>
            </a:pPr>
            <a:r>
              <a:rPr lang="en-US" sz="2750" strike="noStrike" u="none">
                <a:solidFill>
                  <a:srgbClr val="333333"/>
                </a:solidFill>
                <a:latin typeface="Mali"/>
                <a:ea typeface="Mali"/>
                <a:cs typeface="Mali"/>
                <a:sym typeface="Mali"/>
              </a:rPr>
              <a:t>Tes</a:t>
            </a:r>
            <a:r>
              <a:rPr lang="en-US" sz="2750" strike="noStrike" u="none">
                <a:solidFill>
                  <a:srgbClr val="333333"/>
                </a:solidFill>
                <a:latin typeface="Mali"/>
                <a:ea typeface="Mali"/>
                <a:cs typeface="Mali"/>
                <a:sym typeface="Mali"/>
              </a:rPr>
              <a:t>t</a:t>
            </a:r>
            <a:r>
              <a:rPr lang="en-US" sz="2750" strike="noStrike" u="none">
                <a:solidFill>
                  <a:srgbClr val="333333"/>
                </a:solidFill>
                <a:latin typeface="Mali"/>
                <a:ea typeface="Mali"/>
                <a:cs typeface="Mali"/>
                <a:sym typeface="Mali"/>
              </a:rPr>
              <a:t> można wyp</a:t>
            </a:r>
            <a:r>
              <a:rPr lang="en-US" sz="2750" strike="noStrike" u="none">
                <a:solidFill>
                  <a:srgbClr val="333333"/>
                </a:solidFill>
                <a:latin typeface="Mali"/>
                <a:ea typeface="Mali"/>
                <a:cs typeface="Mali"/>
                <a:sym typeface="Mali"/>
              </a:rPr>
              <a:t>e</a:t>
            </a:r>
            <a:r>
              <a:rPr lang="en-US" sz="2750" strike="noStrike" u="none">
                <a:solidFill>
                  <a:srgbClr val="333333"/>
                </a:solidFill>
                <a:latin typeface="Mali"/>
                <a:ea typeface="Mali"/>
                <a:cs typeface="Mali"/>
                <a:sym typeface="Mali"/>
              </a:rPr>
              <a:t>ł</a:t>
            </a:r>
            <a:r>
              <a:rPr lang="en-US" sz="2750" strike="noStrike" u="none">
                <a:solidFill>
                  <a:srgbClr val="333333"/>
                </a:solidFill>
                <a:latin typeface="Mali"/>
                <a:ea typeface="Mali"/>
                <a:cs typeface="Mali"/>
                <a:sym typeface="Mali"/>
              </a:rPr>
              <a:t>n</a:t>
            </a:r>
            <a:r>
              <a:rPr lang="en-US" sz="2750" strike="noStrike" u="none">
                <a:solidFill>
                  <a:srgbClr val="333333"/>
                </a:solidFill>
                <a:latin typeface="Mali"/>
                <a:ea typeface="Mali"/>
                <a:cs typeface="Mali"/>
                <a:sym typeface="Mali"/>
              </a:rPr>
              <a:t>ić sam</a:t>
            </a:r>
            <a:r>
              <a:rPr lang="en-US" sz="2750" strike="noStrike" u="none">
                <a:solidFill>
                  <a:srgbClr val="333333"/>
                </a:solidFill>
                <a:latin typeface="Mali"/>
                <a:ea typeface="Mali"/>
                <a:cs typeface="Mali"/>
                <a:sym typeface="Mali"/>
              </a:rPr>
              <a:t>o</a:t>
            </a:r>
            <a:r>
              <a:rPr lang="en-US" sz="2750" strike="noStrike" u="none">
                <a:solidFill>
                  <a:srgbClr val="333333"/>
                </a:solidFill>
                <a:latin typeface="Mali"/>
                <a:ea typeface="Mali"/>
                <a:cs typeface="Mali"/>
                <a:sym typeface="Mali"/>
              </a:rPr>
              <a:t>dzie</a:t>
            </a:r>
            <a:r>
              <a:rPr lang="en-US" sz="2750" strike="noStrike" u="none">
                <a:solidFill>
                  <a:srgbClr val="333333"/>
                </a:solidFill>
                <a:latin typeface="Mali"/>
                <a:ea typeface="Mali"/>
                <a:cs typeface="Mali"/>
                <a:sym typeface="Mali"/>
              </a:rPr>
              <a:t>l</a:t>
            </a:r>
            <a:r>
              <a:rPr lang="en-US" sz="2750" strike="noStrike" u="none">
                <a:solidFill>
                  <a:srgbClr val="333333"/>
                </a:solidFill>
                <a:latin typeface="Mali"/>
                <a:ea typeface="Mali"/>
                <a:cs typeface="Mali"/>
                <a:sym typeface="Mali"/>
              </a:rPr>
              <a:t>n</a:t>
            </a:r>
            <a:r>
              <a:rPr lang="en-US" sz="2750" strike="noStrike" u="none">
                <a:solidFill>
                  <a:srgbClr val="333333"/>
                </a:solidFill>
                <a:latin typeface="Mali"/>
                <a:ea typeface="Mali"/>
                <a:cs typeface="Mali"/>
                <a:sym typeface="Mali"/>
              </a:rPr>
              <a:t>i</a:t>
            </a:r>
            <a:r>
              <a:rPr lang="en-US" sz="2750" strike="noStrike" u="none">
                <a:solidFill>
                  <a:srgbClr val="333333"/>
                </a:solidFill>
                <a:latin typeface="Mali"/>
                <a:ea typeface="Mali"/>
                <a:cs typeface="Mali"/>
                <a:sym typeface="Mali"/>
              </a:rPr>
              <a:t>e </a:t>
            </a:r>
            <a:r>
              <a:rPr lang="en-US" sz="2750" strike="noStrike" u="none">
                <a:solidFill>
                  <a:srgbClr val="333333"/>
                </a:solidFill>
                <a:latin typeface="Mali"/>
                <a:ea typeface="Mali"/>
                <a:cs typeface="Mali"/>
                <a:sym typeface="Mali"/>
              </a:rPr>
              <a:t>i</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obliczyć s</a:t>
            </a:r>
            <a:r>
              <a:rPr lang="en-US" sz="2750" strike="noStrike" u="none">
                <a:solidFill>
                  <a:srgbClr val="333333"/>
                </a:solidFill>
                <a:latin typeface="Mali"/>
                <a:ea typeface="Mali"/>
                <a:cs typeface="Mali"/>
                <a:sym typeface="Mali"/>
              </a:rPr>
              <a:t>w</a:t>
            </a:r>
            <a:r>
              <a:rPr lang="en-US" sz="2750" strike="noStrike" u="none">
                <a:solidFill>
                  <a:srgbClr val="333333"/>
                </a:solidFill>
                <a:latin typeface="Mali"/>
                <a:ea typeface="Mali"/>
                <a:cs typeface="Mali"/>
                <a:sym typeface="Mali"/>
              </a:rPr>
              <a:t>ój</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wyni</a:t>
            </a:r>
            <a:r>
              <a:rPr lang="en-US" sz="2750" strike="noStrike" u="none">
                <a:solidFill>
                  <a:srgbClr val="333333"/>
                </a:solidFill>
                <a:latin typeface="Mali"/>
                <a:ea typeface="Mali"/>
                <a:cs typeface="Mali"/>
                <a:sym typeface="Mali"/>
              </a:rPr>
              <a:t>k z instrukcją ze strony internetowej. W</a:t>
            </a:r>
            <a:r>
              <a:rPr lang="en-US" sz="2750" strike="noStrike" u="none">
                <a:solidFill>
                  <a:srgbClr val="333333"/>
                </a:solidFill>
                <a:latin typeface="Mali"/>
                <a:ea typeface="Mali"/>
                <a:cs typeface="Mali"/>
                <a:sym typeface="Mali"/>
              </a:rPr>
              <a:t>y</a:t>
            </a:r>
            <a:r>
              <a:rPr lang="en-US" sz="2750" strike="noStrike" u="none">
                <a:solidFill>
                  <a:srgbClr val="333333"/>
                </a:solidFill>
                <a:latin typeface="Mali"/>
                <a:ea typeface="Mali"/>
                <a:cs typeface="Mali"/>
                <a:sym typeface="Mali"/>
              </a:rPr>
              <a:t>n</a:t>
            </a:r>
            <a:r>
              <a:rPr lang="en-US" sz="2750" strike="noStrike" u="none">
                <a:solidFill>
                  <a:srgbClr val="333333"/>
                </a:solidFill>
                <a:latin typeface="Mali"/>
                <a:ea typeface="Mali"/>
                <a:cs typeface="Mali"/>
                <a:sym typeface="Mali"/>
              </a:rPr>
              <a:t>ik</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m</a:t>
            </a:r>
            <a:r>
              <a:rPr lang="en-US" sz="2750" strike="noStrike" u="none">
                <a:solidFill>
                  <a:srgbClr val="333333"/>
                </a:solidFill>
                <a:latin typeface="Mali"/>
                <a:ea typeface="Mali"/>
                <a:cs typeface="Mali"/>
                <a:sym typeface="Mali"/>
              </a:rPr>
              <a:t>oże</a:t>
            </a:r>
            <a:r>
              <a:rPr lang="en-US" sz="2750" strike="noStrike" u="none">
                <a:solidFill>
                  <a:srgbClr val="333333"/>
                </a:solidFill>
                <a:latin typeface="Mali"/>
                <a:ea typeface="Mali"/>
                <a:cs typeface="Mali"/>
                <a:sym typeface="Mali"/>
              </a:rPr>
              <a:t> stać s</a:t>
            </a:r>
            <a:r>
              <a:rPr lang="en-US" sz="2750" strike="noStrike" u="none">
                <a:solidFill>
                  <a:srgbClr val="333333"/>
                </a:solidFill>
                <a:latin typeface="Mali"/>
                <a:ea typeface="Mali"/>
                <a:cs typeface="Mali"/>
                <a:sym typeface="Mali"/>
              </a:rPr>
              <a:t>i</a:t>
            </a:r>
            <a:r>
              <a:rPr lang="en-US" sz="2750" strike="noStrike" u="none">
                <a:solidFill>
                  <a:srgbClr val="333333"/>
                </a:solidFill>
                <a:latin typeface="Mali"/>
                <a:ea typeface="Mali"/>
                <a:cs typeface="Mali"/>
                <a:sym typeface="Mali"/>
              </a:rPr>
              <a:t>ę pu</a:t>
            </a:r>
            <a:r>
              <a:rPr lang="en-US" sz="2750" strike="noStrike" u="none">
                <a:solidFill>
                  <a:srgbClr val="333333"/>
                </a:solidFill>
                <a:latin typeface="Mali"/>
                <a:ea typeface="Mali"/>
                <a:cs typeface="Mali"/>
                <a:sym typeface="Mali"/>
              </a:rPr>
              <a:t>n</a:t>
            </a:r>
            <a:r>
              <a:rPr lang="en-US" sz="2750" strike="noStrike" u="none">
                <a:solidFill>
                  <a:srgbClr val="333333"/>
                </a:solidFill>
                <a:latin typeface="Mali"/>
                <a:ea typeface="Mali"/>
                <a:cs typeface="Mali"/>
                <a:sym typeface="Mali"/>
              </a:rPr>
              <a:t>kt</a:t>
            </a:r>
            <a:r>
              <a:rPr lang="en-US" sz="2750" strike="noStrike" u="none">
                <a:solidFill>
                  <a:srgbClr val="333333"/>
                </a:solidFill>
                <a:latin typeface="Mali"/>
                <a:ea typeface="Mali"/>
                <a:cs typeface="Mali"/>
                <a:sym typeface="Mali"/>
              </a:rPr>
              <a:t>e</a:t>
            </a:r>
            <a:r>
              <a:rPr lang="en-US" sz="2750" strike="noStrike" u="none">
                <a:solidFill>
                  <a:srgbClr val="333333"/>
                </a:solidFill>
                <a:latin typeface="Mali"/>
                <a:ea typeface="Mali"/>
                <a:cs typeface="Mali"/>
                <a:sym typeface="Mali"/>
              </a:rPr>
              <a:t>m</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w</a:t>
            </a:r>
            <a:r>
              <a:rPr lang="en-US" sz="2750" strike="noStrike" u="none">
                <a:solidFill>
                  <a:srgbClr val="333333"/>
                </a:solidFill>
                <a:latin typeface="Mali"/>
                <a:ea typeface="Mali"/>
                <a:cs typeface="Mali"/>
                <a:sym typeface="Mali"/>
              </a:rPr>
              <a:t>y</a:t>
            </a:r>
            <a:r>
              <a:rPr lang="en-US" sz="2750" strike="noStrike" u="none">
                <a:solidFill>
                  <a:srgbClr val="333333"/>
                </a:solidFill>
                <a:latin typeface="Mali"/>
                <a:ea typeface="Mali"/>
                <a:cs typeface="Mali"/>
                <a:sym typeface="Mali"/>
              </a:rPr>
              <a:t>jś</a:t>
            </a:r>
            <a:r>
              <a:rPr lang="en-US" sz="2750" strike="noStrike" u="none">
                <a:solidFill>
                  <a:srgbClr val="333333"/>
                </a:solidFill>
                <a:latin typeface="Mali"/>
                <a:ea typeface="Mali"/>
                <a:cs typeface="Mali"/>
                <a:sym typeface="Mali"/>
              </a:rPr>
              <a:t>cia </a:t>
            </a:r>
            <a:r>
              <a:rPr lang="en-US" sz="2750" strike="noStrike" u="none">
                <a:solidFill>
                  <a:srgbClr val="333333"/>
                </a:solidFill>
                <a:latin typeface="Mali"/>
                <a:ea typeface="Mali"/>
                <a:cs typeface="Mali"/>
                <a:sym typeface="Mali"/>
              </a:rPr>
              <a:t>do zm</a:t>
            </a:r>
            <a:r>
              <a:rPr lang="en-US" sz="2750" strike="noStrike" u="none">
                <a:solidFill>
                  <a:srgbClr val="333333"/>
                </a:solidFill>
                <a:latin typeface="Mali"/>
                <a:ea typeface="Mali"/>
                <a:cs typeface="Mali"/>
                <a:sym typeface="Mali"/>
              </a:rPr>
              <a:t>i</a:t>
            </a:r>
            <a:r>
              <a:rPr lang="en-US" sz="2750" strike="noStrike" u="none">
                <a:solidFill>
                  <a:srgbClr val="333333"/>
                </a:solidFill>
                <a:latin typeface="Mali"/>
                <a:ea typeface="Mali"/>
                <a:cs typeface="Mali"/>
                <a:sym typeface="Mali"/>
              </a:rPr>
              <a:t>any Twoich</a:t>
            </a:r>
            <a:r>
              <a:rPr lang="en-US" sz="2750" strike="noStrike" u="none">
                <a:solidFill>
                  <a:srgbClr val="333333"/>
                </a:solidFill>
                <a:latin typeface="Mali"/>
                <a:ea typeface="Mali"/>
                <a:cs typeface="Mali"/>
                <a:sym typeface="Mali"/>
              </a:rPr>
              <a:t> z</a:t>
            </a:r>
            <a:r>
              <a:rPr lang="en-US" sz="2750" strike="noStrike" u="none">
                <a:solidFill>
                  <a:srgbClr val="333333"/>
                </a:solidFill>
                <a:latin typeface="Mali"/>
                <a:ea typeface="Mali"/>
                <a:cs typeface="Mali"/>
                <a:sym typeface="Mali"/>
              </a:rPr>
              <a:t>ach</a:t>
            </a:r>
            <a:r>
              <a:rPr lang="en-US" sz="2750" strike="noStrike" u="none">
                <a:solidFill>
                  <a:srgbClr val="333333"/>
                </a:solidFill>
                <a:latin typeface="Mali"/>
                <a:ea typeface="Mali"/>
                <a:cs typeface="Mali"/>
                <a:sym typeface="Mali"/>
              </a:rPr>
              <a:t>owa</a:t>
            </a:r>
            <a:r>
              <a:rPr lang="en-US" sz="2750" strike="noStrike" u="none">
                <a:solidFill>
                  <a:srgbClr val="333333"/>
                </a:solidFill>
                <a:latin typeface="Mali"/>
                <a:ea typeface="Mali"/>
                <a:cs typeface="Mali"/>
                <a:sym typeface="Mali"/>
              </a:rPr>
              <a:t>ń</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w obszarze h</a:t>
            </a:r>
            <a:r>
              <a:rPr lang="en-US" sz="2750" strike="noStrike" u="none">
                <a:solidFill>
                  <a:srgbClr val="333333"/>
                </a:solidFill>
                <a:latin typeface="Mali"/>
                <a:ea typeface="Mali"/>
                <a:cs typeface="Mali"/>
                <a:sym typeface="Mali"/>
              </a:rPr>
              <a:t>i</a:t>
            </a:r>
            <a:r>
              <a:rPr lang="en-US" sz="2750" strike="noStrike" u="none">
                <a:solidFill>
                  <a:srgbClr val="333333"/>
                </a:solidFill>
                <a:latin typeface="Mali"/>
                <a:ea typeface="Mali"/>
                <a:cs typeface="Mali"/>
                <a:sym typeface="Mali"/>
              </a:rPr>
              <a:t>gi</a:t>
            </a:r>
            <a:r>
              <a:rPr lang="en-US" sz="2750" strike="noStrike" u="none">
                <a:solidFill>
                  <a:srgbClr val="333333"/>
                </a:solidFill>
                <a:latin typeface="Mali"/>
                <a:ea typeface="Mali"/>
                <a:cs typeface="Mali"/>
                <a:sym typeface="Mali"/>
              </a:rPr>
              <a:t>e</a:t>
            </a:r>
            <a:r>
              <a:rPr lang="en-US" sz="2750" strike="noStrike" u="none">
                <a:solidFill>
                  <a:srgbClr val="333333"/>
                </a:solidFill>
                <a:latin typeface="Mali"/>
                <a:ea typeface="Mali"/>
                <a:cs typeface="Mali"/>
                <a:sym typeface="Mali"/>
              </a:rPr>
              <a:t>n</a:t>
            </a:r>
            <a:r>
              <a:rPr lang="en-US" sz="2750" strike="noStrike" u="none">
                <a:solidFill>
                  <a:srgbClr val="333333"/>
                </a:solidFill>
                <a:latin typeface="Mali"/>
                <a:ea typeface="Mali"/>
                <a:cs typeface="Mali"/>
                <a:sym typeface="Mali"/>
              </a:rPr>
              <a:t>y</a:t>
            </a:r>
            <a:r>
              <a:rPr lang="en-US" sz="2750" strike="noStrike" u="none">
                <a:solidFill>
                  <a:srgbClr val="333333"/>
                </a:solidFill>
                <a:latin typeface="Mali"/>
                <a:ea typeface="Mali"/>
                <a:cs typeface="Mali"/>
                <a:sym typeface="Mali"/>
              </a:rPr>
              <a:t> </a:t>
            </a:r>
            <a:r>
              <a:rPr lang="en-US" sz="2750" strike="noStrike" u="none">
                <a:solidFill>
                  <a:srgbClr val="333333"/>
                </a:solidFill>
                <a:latin typeface="Mali"/>
                <a:ea typeface="Mali"/>
                <a:cs typeface="Mali"/>
                <a:sym typeface="Mali"/>
              </a:rPr>
              <a:t>cyfrowej n</a:t>
            </a:r>
            <a:r>
              <a:rPr lang="en-US" sz="2750" strike="noStrike" u="none">
                <a:solidFill>
                  <a:srgbClr val="333333"/>
                </a:solidFill>
                <a:latin typeface="Mali"/>
                <a:ea typeface="Mali"/>
                <a:cs typeface="Mali"/>
                <a:sym typeface="Mali"/>
              </a:rPr>
              <a:t>a l</a:t>
            </a:r>
            <a:r>
              <a:rPr lang="en-US" sz="2750" strike="noStrike" u="none">
                <a:solidFill>
                  <a:srgbClr val="333333"/>
                </a:solidFill>
                <a:latin typeface="Mali"/>
                <a:ea typeface="Mali"/>
                <a:cs typeface="Mali"/>
                <a:sym typeface="Mali"/>
              </a:rPr>
              <a:t>e</a:t>
            </a:r>
            <a:r>
              <a:rPr lang="en-US" sz="2750" strike="noStrike" u="none">
                <a:solidFill>
                  <a:srgbClr val="333333"/>
                </a:solidFill>
                <a:latin typeface="Mali"/>
                <a:ea typeface="Mali"/>
                <a:cs typeface="Mali"/>
                <a:sym typeface="Mali"/>
              </a:rPr>
              <a:t>ps</a:t>
            </a:r>
            <a:r>
              <a:rPr lang="en-US" sz="2750" strike="noStrike" u="none">
                <a:solidFill>
                  <a:srgbClr val="333333"/>
                </a:solidFill>
                <a:latin typeface="Mali"/>
                <a:ea typeface="Mali"/>
                <a:cs typeface="Mali"/>
                <a:sym typeface="Mali"/>
              </a:rPr>
              <a:t>ze</a:t>
            </a:r>
            <a:r>
              <a:rPr lang="en-US" sz="2750" strike="noStrike" u="none">
                <a:solidFill>
                  <a:srgbClr val="333333"/>
                </a:solidFill>
                <a:latin typeface="Mali"/>
                <a:ea typeface="Mali"/>
                <a:cs typeface="Mali"/>
                <a:sym typeface="Mali"/>
              </a:rPr>
              <a:t>. </a:t>
            </a:r>
          </a:p>
          <a:p>
            <a:pPr algn="l" marL="593747" indent="-296873" lvl="1">
              <a:lnSpc>
                <a:spcPts val="3850"/>
              </a:lnSpc>
              <a:spcBef>
                <a:spcPct val="0"/>
              </a:spcBef>
              <a:buAutoNum type="arabicPeriod" startAt="1"/>
            </a:pPr>
            <a:r>
              <a:rPr lang="en-US" sz="2750" strike="noStrike" u="none">
                <a:solidFill>
                  <a:srgbClr val="333333"/>
                </a:solidFill>
                <a:latin typeface="Mali"/>
                <a:ea typeface="Mali"/>
                <a:cs typeface="Mali"/>
                <a:sym typeface="Mali"/>
              </a:rPr>
              <a:t>Link: </a:t>
            </a:r>
            <a:r>
              <a:rPr lang="en-US" sz="2750" strike="noStrike" u="sng">
                <a:solidFill>
                  <a:srgbClr val="5166B3"/>
                </a:solidFill>
                <a:latin typeface="Mali"/>
                <a:ea typeface="Mali"/>
                <a:cs typeface="Mali"/>
                <a:sym typeface="Mali"/>
                <a:hlinkClick r:id="rId4" tooltip="https://higienacyfrowa.pl/test-higieny-cyfrowej/"/>
              </a:rPr>
              <a:t>https://higienacyfrowa.pl/test-higieny-cyfrowej/</a:t>
            </a:r>
          </a:p>
          <a:p>
            <a:pPr algn="l" marL="0" indent="0" lvl="0">
              <a:lnSpc>
                <a:spcPts val="3850"/>
              </a:lnSpc>
              <a:spcBef>
                <a:spcPct val="0"/>
              </a:spcBef>
            </a:pPr>
          </a:p>
        </p:txBody>
      </p:sp>
      <p:sp>
        <p:nvSpPr>
          <p:cNvPr name="TextBox 5" id="5"/>
          <p:cNvSpPr txBox="true"/>
          <p:nvPr/>
        </p:nvSpPr>
        <p:spPr>
          <a:xfrm rot="0">
            <a:off x="-7613950" y="6697546"/>
            <a:ext cx="7776416" cy="1216657"/>
          </a:xfrm>
          <a:prstGeom prst="rect">
            <a:avLst/>
          </a:prstGeom>
        </p:spPr>
        <p:txBody>
          <a:bodyPr anchor="t" rtlCol="false" tIns="0" lIns="0" bIns="0" rIns="0">
            <a:spAutoFit/>
          </a:bodyPr>
          <a:lstStyle/>
          <a:p>
            <a:pPr algn="l" marL="0" indent="0" lvl="0">
              <a:lnSpc>
                <a:spcPts val="3290"/>
              </a:lnSpc>
              <a:spcBef>
                <a:spcPct val="0"/>
              </a:spcBef>
            </a:pPr>
            <a:r>
              <a:rPr lang="en-US" sz="2350" strike="noStrike" u="none">
                <a:solidFill>
                  <a:srgbClr val="333333"/>
                </a:solidFill>
                <a:latin typeface="Mali"/>
                <a:ea typeface="Mali"/>
                <a:cs typeface="Mali"/>
                <a:sym typeface="Mali"/>
              </a:rPr>
              <a:t>Lorem ipsum dolor sit amet, tempus consectetur adipiscing elit. Quisque ullamcorper gravida mauris pharetra viverra. Ut tempus mauris velit.</a:t>
            </a:r>
          </a:p>
        </p:txBody>
      </p:sp>
      <p:sp>
        <p:nvSpPr>
          <p:cNvPr name="Freeform 6" id="6"/>
          <p:cNvSpPr/>
          <p:nvPr/>
        </p:nvSpPr>
        <p:spPr>
          <a:xfrm flipH="false" flipV="false" rot="0">
            <a:off x="356249" y="1028700"/>
            <a:ext cx="6785397" cy="8198941"/>
          </a:xfrm>
          <a:custGeom>
            <a:avLst/>
            <a:gdLst/>
            <a:ahLst/>
            <a:cxnLst/>
            <a:rect r="r" b="b" t="t" l="l"/>
            <a:pathLst>
              <a:path h="8198941" w="6785397">
                <a:moveTo>
                  <a:pt x="0" y="0"/>
                </a:moveTo>
                <a:lnTo>
                  <a:pt x="6785397" y="0"/>
                </a:lnTo>
                <a:lnTo>
                  <a:pt x="6785397" y="8198941"/>
                </a:lnTo>
                <a:lnTo>
                  <a:pt x="0" y="8198941"/>
                </a:lnTo>
                <a:lnTo>
                  <a:pt x="0" y="0"/>
                </a:lnTo>
                <a:close/>
              </a:path>
            </a:pathLst>
          </a:custGeom>
          <a:blipFill>
            <a:blip r:embed="rId5"/>
            <a:stretch>
              <a:fillRect l="0" t="0" r="0" b="-24216"/>
            </a:stretch>
          </a:blipFill>
        </p:spPr>
      </p:sp>
    </p:spTree>
  </p:cSld>
  <p:clrMapOvr>
    <a:masterClrMapping/>
  </p:clrMapOvr>
  <p:transition spd="fast">
    <p:push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9228771" y="5413017"/>
            <a:ext cx="4902331" cy="1409962"/>
          </a:xfrm>
          <a:custGeom>
            <a:avLst/>
            <a:gdLst/>
            <a:ahLst/>
            <a:cxnLst/>
            <a:rect r="r" b="b" t="t" l="l"/>
            <a:pathLst>
              <a:path h="1409962" w="4902331">
                <a:moveTo>
                  <a:pt x="0" y="0"/>
                </a:moveTo>
                <a:lnTo>
                  <a:pt x="4902330" y="0"/>
                </a:lnTo>
                <a:lnTo>
                  <a:pt x="4902330" y="1409962"/>
                </a:lnTo>
                <a:lnTo>
                  <a:pt x="0" y="14099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true" rot="-5400000">
            <a:off x="4215300" y="5413017"/>
            <a:ext cx="4902331" cy="1409962"/>
          </a:xfrm>
          <a:custGeom>
            <a:avLst/>
            <a:gdLst/>
            <a:ahLst/>
            <a:cxnLst/>
            <a:rect r="r" b="b" t="t" l="l"/>
            <a:pathLst>
              <a:path h="1409962" w="4902331">
                <a:moveTo>
                  <a:pt x="4902331" y="1409962"/>
                </a:moveTo>
                <a:lnTo>
                  <a:pt x="0" y="1409962"/>
                </a:lnTo>
                <a:lnTo>
                  <a:pt x="0" y="0"/>
                </a:lnTo>
                <a:lnTo>
                  <a:pt x="4902331" y="0"/>
                </a:lnTo>
                <a:lnTo>
                  <a:pt x="4902331" y="1409962"/>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7628622" y="7039080"/>
            <a:ext cx="2885750" cy="173145"/>
          </a:xfrm>
          <a:custGeom>
            <a:avLst/>
            <a:gdLst/>
            <a:ahLst/>
            <a:cxnLst/>
            <a:rect r="r" b="b" t="t" l="l"/>
            <a:pathLst>
              <a:path h="173145" w="2885750">
                <a:moveTo>
                  <a:pt x="0" y="0"/>
                </a:moveTo>
                <a:lnTo>
                  <a:pt x="2885750" y="0"/>
                </a:lnTo>
                <a:lnTo>
                  <a:pt x="2885750" y="173145"/>
                </a:lnTo>
                <a:lnTo>
                  <a:pt x="0" y="1731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7583554" y="2170774"/>
            <a:ext cx="2975886" cy="4466620"/>
          </a:xfrm>
          <a:custGeom>
            <a:avLst/>
            <a:gdLst/>
            <a:ahLst/>
            <a:cxnLst/>
            <a:rect r="r" b="b" t="t" l="l"/>
            <a:pathLst>
              <a:path h="4466620" w="2975886">
                <a:moveTo>
                  <a:pt x="0" y="0"/>
                </a:moveTo>
                <a:lnTo>
                  <a:pt x="2975886" y="0"/>
                </a:lnTo>
                <a:lnTo>
                  <a:pt x="2975886" y="4466620"/>
                </a:lnTo>
                <a:lnTo>
                  <a:pt x="0" y="4466620"/>
                </a:lnTo>
                <a:lnTo>
                  <a:pt x="0" y="0"/>
                </a:lnTo>
                <a:close/>
              </a:path>
            </a:pathLst>
          </a:custGeom>
          <a:blipFill>
            <a:blip r:embed="rId6"/>
            <a:stretch>
              <a:fillRect l="0" t="0" r="0" b="0"/>
            </a:stretch>
          </a:blipFill>
        </p:spPr>
      </p:sp>
      <p:sp>
        <p:nvSpPr>
          <p:cNvPr name="TextBox 6" id="6"/>
          <p:cNvSpPr txBox="true"/>
          <p:nvPr/>
        </p:nvSpPr>
        <p:spPr>
          <a:xfrm rot="0">
            <a:off x="7204381" y="5698722"/>
            <a:ext cx="3879238" cy="1244343"/>
          </a:xfrm>
          <a:prstGeom prst="rect">
            <a:avLst/>
          </a:prstGeom>
        </p:spPr>
        <p:txBody>
          <a:bodyPr anchor="t" rtlCol="false" tIns="0" lIns="0" bIns="0" rIns="0">
            <a:spAutoFit/>
          </a:bodyPr>
          <a:lstStyle/>
          <a:p>
            <a:pPr algn="ctr">
              <a:lnSpc>
                <a:spcPts val="5082"/>
              </a:lnSpc>
              <a:spcBef>
                <a:spcPct val="0"/>
              </a:spcBef>
            </a:pPr>
            <a:r>
              <a:rPr lang="en-US" sz="3630" spc="18">
                <a:solidFill>
                  <a:srgbClr val="000000"/>
                </a:solidFill>
                <a:latin typeface="Mali"/>
                <a:ea typeface="Mali"/>
                <a:cs typeface="Mali"/>
                <a:sym typeface="Mali"/>
              </a:rPr>
              <a:t>Problem Statem</a:t>
            </a:r>
            <a:r>
              <a:rPr lang="en-US" sz="3630" spc="18">
                <a:solidFill>
                  <a:srgbClr val="000000"/>
                </a:solidFill>
                <a:latin typeface="Mali"/>
                <a:ea typeface="Mali"/>
                <a:cs typeface="Mali"/>
                <a:sym typeface="Mali"/>
              </a:rPr>
              <a:t>ent</a:t>
            </a:r>
          </a:p>
        </p:txBody>
      </p:sp>
      <p:sp>
        <p:nvSpPr>
          <p:cNvPr name="TextBox 7" id="7"/>
          <p:cNvSpPr txBox="true"/>
          <p:nvPr/>
        </p:nvSpPr>
        <p:spPr>
          <a:xfrm rot="0">
            <a:off x="4111744" y="1085850"/>
            <a:ext cx="10386592" cy="1065479"/>
          </a:xfrm>
          <a:prstGeom prst="rect">
            <a:avLst/>
          </a:prstGeom>
        </p:spPr>
        <p:txBody>
          <a:bodyPr anchor="t" rtlCol="false" tIns="0" lIns="0" bIns="0" rIns="0">
            <a:spAutoFit/>
          </a:bodyPr>
          <a:lstStyle/>
          <a:p>
            <a:pPr algn="ctr" marL="0" indent="0" lvl="0">
              <a:lnSpc>
                <a:spcPts val="8196"/>
              </a:lnSpc>
            </a:pPr>
            <a:r>
              <a:rPr lang="en-US" sz="7384">
                <a:solidFill>
                  <a:srgbClr val="333333"/>
                </a:solidFill>
                <a:latin typeface="Glass Antiqua"/>
                <a:ea typeface="Glass Antiqua"/>
                <a:cs typeface="Glass Antiqua"/>
                <a:sym typeface="Glass Antiqua"/>
              </a:rPr>
              <a:t>Założenia metody ICO</a:t>
            </a:r>
          </a:p>
        </p:txBody>
      </p:sp>
      <p:sp>
        <p:nvSpPr>
          <p:cNvPr name="TextBox 8" id="8"/>
          <p:cNvSpPr txBox="true"/>
          <p:nvPr/>
        </p:nvSpPr>
        <p:spPr>
          <a:xfrm rot="0">
            <a:off x="12665446" y="3272622"/>
            <a:ext cx="4862856" cy="1204117"/>
          </a:xfrm>
          <a:prstGeom prst="rect">
            <a:avLst/>
          </a:prstGeom>
        </p:spPr>
        <p:txBody>
          <a:bodyPr anchor="t" rtlCol="false" tIns="0" lIns="0" bIns="0" rIns="0">
            <a:spAutoFit/>
          </a:bodyPr>
          <a:lstStyle/>
          <a:p>
            <a:pPr algn="l">
              <a:lnSpc>
                <a:spcPts val="2406"/>
              </a:lnSpc>
            </a:pPr>
            <a:r>
              <a:rPr lang="en-US" sz="1718" b="true">
                <a:solidFill>
                  <a:srgbClr val="333333"/>
                </a:solidFill>
                <a:latin typeface="Mali Bold"/>
                <a:ea typeface="Mali Bold"/>
                <a:cs typeface="Mali Bold"/>
                <a:sym typeface="Mali Bold"/>
              </a:rPr>
              <a:t>Zasady dotyczą całej społeczności szkolnej/przedszkolnej</a:t>
            </a:r>
          </a:p>
          <a:p>
            <a:pPr algn="l" marL="0" indent="0" lvl="0">
              <a:lnSpc>
                <a:spcPts val="2406"/>
              </a:lnSpc>
              <a:spcBef>
                <a:spcPct val="0"/>
              </a:spcBef>
            </a:pPr>
            <a:r>
              <a:rPr lang="en-US" sz="1718">
                <a:solidFill>
                  <a:srgbClr val="333333"/>
                </a:solidFill>
                <a:latin typeface="Mali"/>
                <a:ea typeface="Mali"/>
                <a:cs typeface="Mali"/>
                <a:sym typeface="Mali"/>
              </a:rPr>
              <a:t>Regulamin nie dotyczy tylko dzieci ale też pracowników i rodziców.</a:t>
            </a:r>
          </a:p>
        </p:txBody>
      </p:sp>
      <p:sp>
        <p:nvSpPr>
          <p:cNvPr name="TextBox 9" id="9"/>
          <p:cNvSpPr txBox="true"/>
          <p:nvPr/>
        </p:nvSpPr>
        <p:spPr>
          <a:xfrm rot="0">
            <a:off x="841453" y="3272622"/>
            <a:ext cx="4862856" cy="1813717"/>
          </a:xfrm>
          <a:prstGeom prst="rect">
            <a:avLst/>
          </a:prstGeom>
        </p:spPr>
        <p:txBody>
          <a:bodyPr anchor="t" rtlCol="false" tIns="0" lIns="0" bIns="0" rIns="0">
            <a:spAutoFit/>
          </a:bodyPr>
          <a:lstStyle/>
          <a:p>
            <a:pPr algn="r">
              <a:lnSpc>
                <a:spcPts val="2406"/>
              </a:lnSpc>
            </a:pPr>
            <a:r>
              <a:rPr lang="en-US" sz="1718" b="true">
                <a:solidFill>
                  <a:srgbClr val="333333"/>
                </a:solidFill>
                <a:latin typeface="Mali Bold"/>
                <a:ea typeface="Mali Bold"/>
                <a:cs typeface="Mali Bold"/>
                <a:sym typeface="Mali Bold"/>
              </a:rPr>
              <a:t>Technologie, a nie tylko telefony</a:t>
            </a:r>
          </a:p>
          <a:p>
            <a:pPr algn="r">
              <a:lnSpc>
                <a:spcPts val="2406"/>
              </a:lnSpc>
              <a:spcBef>
                <a:spcPct val="0"/>
              </a:spcBef>
            </a:pPr>
            <a:r>
              <a:rPr lang="en-US" sz="1718">
                <a:solidFill>
                  <a:srgbClr val="333333"/>
                </a:solidFill>
                <a:latin typeface="Mali"/>
                <a:ea typeface="Mali"/>
                <a:cs typeface="Mali"/>
                <a:sym typeface="Mali"/>
              </a:rPr>
              <a:t>Myślenie w kategoriach szeroko rozumianych urządzeń ekranowych pozwala projektować elastyczne rozwiązania dotyczące nowych produktów cyfrowych pojawiających się w szkole i przedszkolu</a:t>
            </a:r>
          </a:p>
        </p:txBody>
      </p:sp>
      <p:sp>
        <p:nvSpPr>
          <p:cNvPr name="TextBox 10" id="10"/>
          <p:cNvSpPr txBox="true"/>
          <p:nvPr/>
        </p:nvSpPr>
        <p:spPr>
          <a:xfrm rot="0">
            <a:off x="12646396" y="5250397"/>
            <a:ext cx="4862856" cy="2118517"/>
          </a:xfrm>
          <a:prstGeom prst="rect">
            <a:avLst/>
          </a:prstGeom>
        </p:spPr>
        <p:txBody>
          <a:bodyPr anchor="t" rtlCol="false" tIns="0" lIns="0" bIns="0" rIns="0">
            <a:spAutoFit/>
          </a:bodyPr>
          <a:lstStyle/>
          <a:p>
            <a:pPr algn="l">
              <a:lnSpc>
                <a:spcPts val="2406"/>
              </a:lnSpc>
            </a:pPr>
            <a:r>
              <a:rPr lang="en-US" sz="1718" b="true">
                <a:solidFill>
                  <a:srgbClr val="333333"/>
                </a:solidFill>
                <a:latin typeface="Mali Bold"/>
                <a:ea typeface="Mali Bold"/>
                <a:cs typeface="Mali Bold"/>
                <a:sym typeface="Mali Bold"/>
              </a:rPr>
              <a:t>Edukacja społeczności przedszkolnej to warunek sukcesu</a:t>
            </a:r>
          </a:p>
          <a:p>
            <a:pPr algn="l" marL="0" indent="0" lvl="0">
              <a:lnSpc>
                <a:spcPts val="2406"/>
              </a:lnSpc>
              <a:spcBef>
                <a:spcPct val="0"/>
              </a:spcBef>
            </a:pPr>
            <a:r>
              <a:rPr lang="en-US" sz="1718">
                <a:solidFill>
                  <a:srgbClr val="333333"/>
                </a:solidFill>
                <a:latin typeface="Mali"/>
                <a:ea typeface="Mali"/>
                <a:cs typeface="Mali"/>
                <a:sym typeface="Mali"/>
              </a:rPr>
              <a:t>Higiena cyfrowa w przedszkolu ma na celu wspieranie zdrowego rozwoju dzieci poprzez bezpieczne korzystanie z technologii. Wymaga to stałej edukacji i zaangażowania całej społeczności.</a:t>
            </a:r>
          </a:p>
        </p:txBody>
      </p:sp>
      <p:sp>
        <p:nvSpPr>
          <p:cNvPr name="TextBox 11" id="11"/>
          <p:cNvSpPr txBox="true"/>
          <p:nvPr/>
        </p:nvSpPr>
        <p:spPr>
          <a:xfrm rot="0">
            <a:off x="841453" y="5250397"/>
            <a:ext cx="4862856" cy="2162332"/>
          </a:xfrm>
          <a:prstGeom prst="rect">
            <a:avLst/>
          </a:prstGeom>
        </p:spPr>
        <p:txBody>
          <a:bodyPr anchor="t" rtlCol="false" tIns="0" lIns="0" bIns="0" rIns="0">
            <a:spAutoFit/>
          </a:bodyPr>
          <a:lstStyle/>
          <a:p>
            <a:pPr algn="r">
              <a:lnSpc>
                <a:spcPts val="2406"/>
              </a:lnSpc>
            </a:pPr>
            <a:r>
              <a:rPr lang="en-US" sz="1718" b="true">
                <a:solidFill>
                  <a:srgbClr val="333333"/>
                </a:solidFill>
                <a:latin typeface="Mali Bold"/>
                <a:ea typeface="Mali Bold"/>
                <a:cs typeface="Mali Bold"/>
                <a:sym typeface="Mali Bold"/>
              </a:rPr>
              <a:t>Zasady zamiast zakazów</a:t>
            </a:r>
          </a:p>
          <a:p>
            <a:pPr algn="r">
              <a:lnSpc>
                <a:spcPts val="2406"/>
              </a:lnSpc>
            </a:pPr>
            <a:r>
              <a:rPr lang="en-US" sz="1718">
                <a:solidFill>
                  <a:srgbClr val="333333"/>
                </a:solidFill>
                <a:latin typeface="Mali"/>
                <a:ea typeface="Mali"/>
                <a:cs typeface="Mali"/>
                <a:sym typeface="Mali"/>
              </a:rPr>
              <a:t>Problem dotyczący urządzeń cyfrowy jest bardzo złożony przez fakt obecności produktów cyfrowych w naszym życiu codziennym. Zasady nie demonizują ich a pozwalają na ustalenie sposobu użytkowania.</a:t>
            </a:r>
          </a:p>
          <a:p>
            <a:pPr algn="r" marL="0" indent="0" lvl="0">
              <a:lnSpc>
                <a:spcPts val="2826"/>
              </a:lnSpc>
              <a:spcBef>
                <a:spcPct val="0"/>
              </a:spcBef>
            </a:pPr>
          </a:p>
        </p:txBody>
      </p:sp>
      <p:sp>
        <p:nvSpPr>
          <p:cNvPr name="TextBox 12" id="12"/>
          <p:cNvSpPr txBox="true"/>
          <p:nvPr/>
        </p:nvSpPr>
        <p:spPr>
          <a:xfrm rot="0">
            <a:off x="12646396" y="7494633"/>
            <a:ext cx="4862856" cy="1204117"/>
          </a:xfrm>
          <a:prstGeom prst="rect">
            <a:avLst/>
          </a:prstGeom>
        </p:spPr>
        <p:txBody>
          <a:bodyPr anchor="t" rtlCol="false" tIns="0" lIns="0" bIns="0" rIns="0">
            <a:spAutoFit/>
          </a:bodyPr>
          <a:lstStyle/>
          <a:p>
            <a:pPr algn="l">
              <a:lnSpc>
                <a:spcPts val="2406"/>
              </a:lnSpc>
            </a:pPr>
            <a:r>
              <a:rPr lang="en-US" sz="1718" b="true">
                <a:solidFill>
                  <a:srgbClr val="333333"/>
                </a:solidFill>
                <a:latin typeface="Mali Bold"/>
                <a:ea typeface="Mali Bold"/>
                <a:cs typeface="Mali Bold"/>
                <a:sym typeface="Mali Bold"/>
              </a:rPr>
              <a:t>Szkoła to przestrzeń edukacji i relacji</a:t>
            </a:r>
          </a:p>
          <a:p>
            <a:pPr algn="l" marL="0" indent="0" lvl="0">
              <a:lnSpc>
                <a:spcPts val="2406"/>
              </a:lnSpc>
              <a:spcBef>
                <a:spcPct val="0"/>
              </a:spcBef>
            </a:pPr>
            <a:r>
              <a:rPr lang="en-US" sz="1718">
                <a:solidFill>
                  <a:srgbClr val="333333"/>
                </a:solidFill>
                <a:latin typeface="Mali"/>
                <a:ea typeface="Mali"/>
                <a:cs typeface="Mali"/>
                <a:sym typeface="Mali"/>
              </a:rPr>
              <a:t>Ograniczanie technologii w szkole wymaga tworzenia przestrzeni sprzyjającej nauce, relacjom oraz odpoczynkowi.</a:t>
            </a:r>
          </a:p>
        </p:txBody>
      </p:sp>
      <p:sp>
        <p:nvSpPr>
          <p:cNvPr name="TextBox 13" id="13"/>
          <p:cNvSpPr txBox="true"/>
          <p:nvPr/>
        </p:nvSpPr>
        <p:spPr>
          <a:xfrm rot="0">
            <a:off x="841453" y="7494633"/>
            <a:ext cx="4862856" cy="1508917"/>
          </a:xfrm>
          <a:prstGeom prst="rect">
            <a:avLst/>
          </a:prstGeom>
        </p:spPr>
        <p:txBody>
          <a:bodyPr anchor="t" rtlCol="false" tIns="0" lIns="0" bIns="0" rIns="0">
            <a:spAutoFit/>
          </a:bodyPr>
          <a:lstStyle/>
          <a:p>
            <a:pPr algn="r">
              <a:lnSpc>
                <a:spcPts val="2406"/>
              </a:lnSpc>
            </a:pPr>
            <a:r>
              <a:rPr lang="en-US" sz="1718" b="true">
                <a:solidFill>
                  <a:srgbClr val="333333"/>
                </a:solidFill>
                <a:latin typeface="Mali Bold"/>
                <a:ea typeface="Mali Bold"/>
                <a:cs typeface="Mali Bold"/>
                <a:sym typeface="Mali Bold"/>
              </a:rPr>
              <a:t>Stworzenie ram to zadanie dorosłych</a:t>
            </a:r>
          </a:p>
          <a:p>
            <a:pPr algn="r" marL="0" indent="0" lvl="0">
              <a:lnSpc>
                <a:spcPts val="2406"/>
              </a:lnSpc>
              <a:spcBef>
                <a:spcPct val="0"/>
              </a:spcBef>
            </a:pPr>
            <a:r>
              <a:rPr lang="en-US" sz="1718">
                <a:solidFill>
                  <a:srgbClr val="333333"/>
                </a:solidFill>
                <a:latin typeface="Mali"/>
                <a:ea typeface="Mali"/>
                <a:cs typeface="Mali"/>
                <a:sym typeface="Mali"/>
              </a:rPr>
              <a:t>Dyrektor w porozumieniu z radą pedagogiczną tworzy i proponuje główne zasady higieny cyfrowej a rodzice biorą udział w określaniu szczegółowych zasad.</a:t>
            </a:r>
          </a:p>
        </p:txBody>
      </p:sp>
    </p:spTree>
  </p:cSld>
  <p:clrMapOvr>
    <a:masterClrMapping/>
  </p:clrMapOvr>
  <p:transition spd="fast">
    <p:push dir="l"/>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29784" y="1684615"/>
            <a:ext cx="3999908" cy="5814652"/>
          </a:xfrm>
          <a:custGeom>
            <a:avLst/>
            <a:gdLst/>
            <a:ahLst/>
            <a:cxnLst/>
            <a:rect r="r" b="b" t="t" l="l"/>
            <a:pathLst>
              <a:path h="5814652" w="3999908">
                <a:moveTo>
                  <a:pt x="0" y="0"/>
                </a:moveTo>
                <a:lnTo>
                  <a:pt x="3999908" y="0"/>
                </a:lnTo>
                <a:lnTo>
                  <a:pt x="3999908" y="5814652"/>
                </a:lnTo>
                <a:lnTo>
                  <a:pt x="0" y="5814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296732" y="1865536"/>
            <a:ext cx="3852440" cy="5600278"/>
          </a:xfrm>
          <a:custGeom>
            <a:avLst/>
            <a:gdLst/>
            <a:ahLst/>
            <a:cxnLst/>
            <a:rect r="r" b="b" t="t" l="l"/>
            <a:pathLst>
              <a:path h="5600278" w="3852440">
                <a:moveTo>
                  <a:pt x="0" y="0"/>
                </a:moveTo>
                <a:lnTo>
                  <a:pt x="3852441" y="0"/>
                </a:lnTo>
                <a:lnTo>
                  <a:pt x="3852441" y="5600278"/>
                </a:lnTo>
                <a:lnTo>
                  <a:pt x="0" y="56002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13189298" y="1993718"/>
            <a:ext cx="3881260" cy="5642173"/>
          </a:xfrm>
          <a:custGeom>
            <a:avLst/>
            <a:gdLst/>
            <a:ahLst/>
            <a:cxnLst/>
            <a:rect r="r" b="b" t="t" l="l"/>
            <a:pathLst>
              <a:path h="5642173" w="3881260">
                <a:moveTo>
                  <a:pt x="0" y="0"/>
                </a:moveTo>
                <a:lnTo>
                  <a:pt x="3881260" y="0"/>
                </a:lnTo>
                <a:lnTo>
                  <a:pt x="3881260" y="5642173"/>
                </a:lnTo>
                <a:lnTo>
                  <a:pt x="0" y="56421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726192" y="-123825"/>
            <a:ext cx="16850925" cy="1997778"/>
          </a:xfrm>
          <a:prstGeom prst="rect">
            <a:avLst/>
          </a:prstGeom>
        </p:spPr>
        <p:txBody>
          <a:bodyPr anchor="t" rtlCol="false" tIns="0" lIns="0" bIns="0" rIns="0">
            <a:spAutoFit/>
          </a:bodyPr>
          <a:lstStyle/>
          <a:p>
            <a:pPr algn="ctr" marL="0" indent="0" lvl="0">
              <a:lnSpc>
                <a:spcPts val="8011"/>
              </a:lnSpc>
              <a:spcBef>
                <a:spcPct val="0"/>
              </a:spcBef>
            </a:pPr>
            <a:r>
              <a:rPr lang="en-US" sz="5722">
                <a:solidFill>
                  <a:srgbClr val="333333"/>
                </a:solidFill>
                <a:latin typeface="Glass Antiqua"/>
                <a:ea typeface="Glass Antiqua"/>
                <a:cs typeface="Glass Antiqua"/>
                <a:sym typeface="Glass Antiqua"/>
              </a:rPr>
              <a:t>Podstawowe zasady higieny cyfrowej Fundacji “Instytut Cyfrowego Obywatelstwa”</a:t>
            </a:r>
          </a:p>
        </p:txBody>
      </p:sp>
      <p:sp>
        <p:nvSpPr>
          <p:cNvPr name="TextBox 6" id="6"/>
          <p:cNvSpPr txBox="true"/>
          <p:nvPr/>
        </p:nvSpPr>
        <p:spPr>
          <a:xfrm rot="0">
            <a:off x="952500" y="4000500"/>
            <a:ext cx="4613064" cy="1270465"/>
          </a:xfrm>
          <a:prstGeom prst="rect">
            <a:avLst/>
          </a:prstGeom>
        </p:spPr>
        <p:txBody>
          <a:bodyPr anchor="t" rtlCol="false" tIns="0" lIns="0" bIns="0" rIns="0">
            <a:spAutoFit/>
          </a:bodyPr>
          <a:lstStyle/>
          <a:p>
            <a:pPr algn="ctr" marL="0" indent="0" lvl="0">
              <a:lnSpc>
                <a:spcPts val="3441"/>
              </a:lnSpc>
              <a:spcBef>
                <a:spcPct val="0"/>
              </a:spcBef>
            </a:pPr>
            <a:r>
              <a:rPr lang="en-US" sz="2458">
                <a:solidFill>
                  <a:srgbClr val="333333"/>
                </a:solidFill>
                <a:latin typeface="Mali"/>
                <a:ea typeface="Mali"/>
                <a:cs typeface="Mali"/>
                <a:sym typeface="Mali"/>
              </a:rPr>
              <a:t>Kontrolujemy swój czas ekranowy i przestrzegamy wyznaczonych limitów.</a:t>
            </a:r>
          </a:p>
        </p:txBody>
      </p:sp>
      <p:sp>
        <p:nvSpPr>
          <p:cNvPr name="TextBox 7" id="7"/>
          <p:cNvSpPr txBox="true"/>
          <p:nvPr/>
        </p:nvSpPr>
        <p:spPr>
          <a:xfrm rot="0">
            <a:off x="6939998" y="3762375"/>
            <a:ext cx="4410080" cy="1626232"/>
          </a:xfrm>
          <a:prstGeom prst="rect">
            <a:avLst/>
          </a:prstGeom>
        </p:spPr>
        <p:txBody>
          <a:bodyPr anchor="t" rtlCol="false" tIns="0" lIns="0" bIns="0" rIns="0">
            <a:spAutoFit/>
          </a:bodyPr>
          <a:lstStyle/>
          <a:p>
            <a:pPr algn="ctr" marL="0" indent="0" lvl="0">
              <a:lnSpc>
                <a:spcPts val="3290"/>
              </a:lnSpc>
              <a:spcBef>
                <a:spcPct val="0"/>
              </a:spcBef>
            </a:pPr>
            <a:r>
              <a:rPr lang="en-US" sz="2350">
                <a:solidFill>
                  <a:srgbClr val="333333"/>
                </a:solidFill>
                <a:latin typeface="Mali"/>
                <a:ea typeface="Mali"/>
                <a:cs typeface="Mali"/>
                <a:sym typeface="Mali"/>
              </a:rPr>
              <a:t>W domu odkładamy telefony w jedno wspólne miejsce i nie nosimy ich cały czas przy sobie.</a:t>
            </a:r>
          </a:p>
        </p:txBody>
      </p:sp>
      <p:sp>
        <p:nvSpPr>
          <p:cNvPr name="TextBox 8" id="8"/>
          <p:cNvSpPr txBox="true"/>
          <p:nvPr/>
        </p:nvSpPr>
        <p:spPr>
          <a:xfrm rot="0">
            <a:off x="12906375" y="3762375"/>
            <a:ext cx="4410080" cy="2445382"/>
          </a:xfrm>
          <a:prstGeom prst="rect">
            <a:avLst/>
          </a:prstGeom>
        </p:spPr>
        <p:txBody>
          <a:bodyPr anchor="t" rtlCol="false" tIns="0" lIns="0" bIns="0" rIns="0">
            <a:spAutoFit/>
          </a:bodyPr>
          <a:lstStyle/>
          <a:p>
            <a:pPr algn="ctr" marL="0" indent="0" lvl="0">
              <a:lnSpc>
                <a:spcPts val="3290"/>
              </a:lnSpc>
              <a:spcBef>
                <a:spcPct val="0"/>
              </a:spcBef>
            </a:pPr>
            <a:r>
              <a:rPr lang="en-US" sz="2350">
                <a:solidFill>
                  <a:srgbClr val="333333"/>
                </a:solidFill>
                <a:latin typeface="Mali"/>
                <a:ea typeface="Mali"/>
                <a:cs typeface="Mali"/>
                <a:sym typeface="Mali"/>
              </a:rPr>
              <a:t>Wyłączamy wszystkie zbędne powiadomienia dźwiękowe, w razie konieczności zostawiamy tylko sygnał rozmowy przychodzącej i SMS.</a:t>
            </a:r>
          </a:p>
        </p:txBody>
      </p:sp>
      <p:sp>
        <p:nvSpPr>
          <p:cNvPr name="Freeform 9" id="9"/>
          <p:cNvSpPr/>
          <p:nvPr/>
        </p:nvSpPr>
        <p:spPr>
          <a:xfrm flipH="false" flipV="false" rot="-5400000">
            <a:off x="4320969" y="5887685"/>
            <a:ext cx="3585868" cy="5212762"/>
          </a:xfrm>
          <a:custGeom>
            <a:avLst/>
            <a:gdLst/>
            <a:ahLst/>
            <a:cxnLst/>
            <a:rect r="r" b="b" t="t" l="l"/>
            <a:pathLst>
              <a:path h="5212762" w="3585868">
                <a:moveTo>
                  <a:pt x="0" y="0"/>
                </a:moveTo>
                <a:lnTo>
                  <a:pt x="3585867" y="0"/>
                </a:lnTo>
                <a:lnTo>
                  <a:pt x="3585867" y="5212762"/>
                </a:lnTo>
                <a:lnTo>
                  <a:pt x="0" y="52127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5400000">
            <a:off x="10356530" y="5954306"/>
            <a:ext cx="3531565" cy="5133823"/>
          </a:xfrm>
          <a:custGeom>
            <a:avLst/>
            <a:gdLst/>
            <a:ahLst/>
            <a:cxnLst/>
            <a:rect r="r" b="b" t="t" l="l"/>
            <a:pathLst>
              <a:path h="5133823" w="3531565">
                <a:moveTo>
                  <a:pt x="0" y="0"/>
                </a:moveTo>
                <a:lnTo>
                  <a:pt x="3531565" y="0"/>
                </a:lnTo>
                <a:lnTo>
                  <a:pt x="3531565" y="5133823"/>
                </a:lnTo>
                <a:lnTo>
                  <a:pt x="0" y="51338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4286250" y="7353300"/>
            <a:ext cx="3807768" cy="2409368"/>
          </a:xfrm>
          <a:prstGeom prst="rect">
            <a:avLst/>
          </a:prstGeom>
        </p:spPr>
        <p:txBody>
          <a:bodyPr anchor="t" rtlCol="false" tIns="0" lIns="0" bIns="0" rIns="0">
            <a:spAutoFit/>
          </a:bodyPr>
          <a:lstStyle/>
          <a:p>
            <a:pPr algn="ctr">
              <a:lnSpc>
                <a:spcPts val="2730"/>
              </a:lnSpc>
              <a:spcBef>
                <a:spcPct val="0"/>
              </a:spcBef>
            </a:pPr>
            <a:r>
              <a:rPr lang="en-US" sz="2460">
                <a:solidFill>
                  <a:srgbClr val="333333"/>
                </a:solidFill>
                <a:latin typeface="Mali"/>
                <a:ea typeface="Mali"/>
                <a:cs typeface="Mali"/>
                <a:sym typeface="Mali"/>
              </a:rPr>
              <a:t>W czasie uczenia się lub innej czynności wymagającej skupienia, a także w czasie posiłków odkładamy telefon poza zasięgiem wzroku.</a:t>
            </a:r>
          </a:p>
        </p:txBody>
      </p:sp>
      <p:sp>
        <p:nvSpPr>
          <p:cNvPr name="TextBox 12" id="12"/>
          <p:cNvSpPr txBox="true"/>
          <p:nvPr/>
        </p:nvSpPr>
        <p:spPr>
          <a:xfrm rot="0">
            <a:off x="10096500" y="7829550"/>
            <a:ext cx="3979515" cy="1037768"/>
          </a:xfrm>
          <a:prstGeom prst="rect">
            <a:avLst/>
          </a:prstGeom>
        </p:spPr>
        <p:txBody>
          <a:bodyPr anchor="t" rtlCol="false" tIns="0" lIns="0" bIns="0" rIns="0">
            <a:spAutoFit/>
          </a:bodyPr>
          <a:lstStyle/>
          <a:p>
            <a:pPr algn="ctr">
              <a:lnSpc>
                <a:spcPts val="2730"/>
              </a:lnSpc>
              <a:spcBef>
                <a:spcPct val="0"/>
              </a:spcBef>
            </a:pPr>
            <a:r>
              <a:rPr lang="en-US" sz="2460">
                <a:solidFill>
                  <a:srgbClr val="333333"/>
                </a:solidFill>
                <a:latin typeface="Mali"/>
                <a:ea typeface="Mali"/>
                <a:cs typeface="Mali"/>
                <a:sym typeface="Mali"/>
              </a:rPr>
              <a:t>W czasi</a:t>
            </a:r>
            <a:r>
              <a:rPr lang="en-US" sz="2460">
                <a:solidFill>
                  <a:srgbClr val="333333"/>
                </a:solidFill>
                <a:latin typeface="Mali"/>
                <a:ea typeface="Mali"/>
                <a:cs typeface="Mali"/>
                <a:sym typeface="Mali"/>
              </a:rPr>
              <a:t>e rozmowy z innymi nie wpatrujemy się równocześnie w ekran. </a:t>
            </a:r>
          </a:p>
        </p:txBody>
      </p:sp>
    </p:spTree>
  </p:cSld>
  <p:clrMapOvr>
    <a:masterClrMapping/>
  </p:clrMapOvr>
  <p:transition spd="fast">
    <p:push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29784" y="1684615"/>
            <a:ext cx="3999908" cy="5814652"/>
          </a:xfrm>
          <a:custGeom>
            <a:avLst/>
            <a:gdLst/>
            <a:ahLst/>
            <a:cxnLst/>
            <a:rect r="r" b="b" t="t" l="l"/>
            <a:pathLst>
              <a:path h="5814652" w="3999908">
                <a:moveTo>
                  <a:pt x="0" y="0"/>
                </a:moveTo>
                <a:lnTo>
                  <a:pt x="3999908" y="0"/>
                </a:lnTo>
                <a:lnTo>
                  <a:pt x="3999908" y="5814652"/>
                </a:lnTo>
                <a:lnTo>
                  <a:pt x="0" y="5814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296732" y="1865536"/>
            <a:ext cx="3852440" cy="5600278"/>
          </a:xfrm>
          <a:custGeom>
            <a:avLst/>
            <a:gdLst/>
            <a:ahLst/>
            <a:cxnLst/>
            <a:rect r="r" b="b" t="t" l="l"/>
            <a:pathLst>
              <a:path h="5600278" w="3852440">
                <a:moveTo>
                  <a:pt x="0" y="0"/>
                </a:moveTo>
                <a:lnTo>
                  <a:pt x="3852441" y="0"/>
                </a:lnTo>
                <a:lnTo>
                  <a:pt x="3852441" y="5600278"/>
                </a:lnTo>
                <a:lnTo>
                  <a:pt x="0" y="56002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13189298" y="1993718"/>
            <a:ext cx="3881260" cy="5642173"/>
          </a:xfrm>
          <a:custGeom>
            <a:avLst/>
            <a:gdLst/>
            <a:ahLst/>
            <a:cxnLst/>
            <a:rect r="r" b="b" t="t" l="l"/>
            <a:pathLst>
              <a:path h="5642173" w="3881260">
                <a:moveTo>
                  <a:pt x="0" y="0"/>
                </a:moveTo>
                <a:lnTo>
                  <a:pt x="3881260" y="0"/>
                </a:lnTo>
                <a:lnTo>
                  <a:pt x="3881260" y="5642173"/>
                </a:lnTo>
                <a:lnTo>
                  <a:pt x="0" y="56421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726192" y="-123825"/>
            <a:ext cx="16850925" cy="1997778"/>
          </a:xfrm>
          <a:prstGeom prst="rect">
            <a:avLst/>
          </a:prstGeom>
        </p:spPr>
        <p:txBody>
          <a:bodyPr anchor="t" rtlCol="false" tIns="0" lIns="0" bIns="0" rIns="0">
            <a:spAutoFit/>
          </a:bodyPr>
          <a:lstStyle/>
          <a:p>
            <a:pPr algn="ctr" marL="0" indent="0" lvl="0">
              <a:lnSpc>
                <a:spcPts val="8011"/>
              </a:lnSpc>
              <a:spcBef>
                <a:spcPct val="0"/>
              </a:spcBef>
            </a:pPr>
            <a:r>
              <a:rPr lang="en-US" sz="5722">
                <a:solidFill>
                  <a:srgbClr val="333333"/>
                </a:solidFill>
                <a:latin typeface="Glass Antiqua"/>
                <a:ea typeface="Glass Antiqua"/>
                <a:cs typeface="Glass Antiqua"/>
                <a:sym typeface="Glass Antiqua"/>
              </a:rPr>
              <a:t>Podstawowe zasady higieny cyfrowej Fundacji “Instytut Cyfrowego Obywatelstwa”</a:t>
            </a:r>
          </a:p>
        </p:txBody>
      </p:sp>
      <p:sp>
        <p:nvSpPr>
          <p:cNvPr name="TextBox 6" id="6"/>
          <p:cNvSpPr txBox="true"/>
          <p:nvPr/>
        </p:nvSpPr>
        <p:spPr>
          <a:xfrm rot="0">
            <a:off x="952500" y="3762375"/>
            <a:ext cx="4613064" cy="1698891"/>
          </a:xfrm>
          <a:prstGeom prst="rect">
            <a:avLst/>
          </a:prstGeom>
        </p:spPr>
        <p:txBody>
          <a:bodyPr anchor="t" rtlCol="false" tIns="0" lIns="0" bIns="0" rIns="0">
            <a:spAutoFit/>
          </a:bodyPr>
          <a:lstStyle/>
          <a:p>
            <a:pPr algn="ctr" marL="0" indent="0" lvl="0">
              <a:lnSpc>
                <a:spcPts val="3441"/>
              </a:lnSpc>
              <a:spcBef>
                <a:spcPct val="0"/>
              </a:spcBef>
            </a:pPr>
            <a:r>
              <a:rPr lang="en-US" sz="2458">
                <a:solidFill>
                  <a:srgbClr val="333333"/>
                </a:solidFill>
                <a:latin typeface="Mali"/>
                <a:ea typeface="Mali"/>
                <a:cs typeface="Mali"/>
                <a:sym typeface="Mali"/>
              </a:rPr>
              <a:t>Po godzinie 22 nie używamy urządzeń ekranowych, a na czas snu telefony są odłożone poza sypialnią.</a:t>
            </a:r>
          </a:p>
        </p:txBody>
      </p:sp>
      <p:sp>
        <p:nvSpPr>
          <p:cNvPr name="TextBox 7" id="7"/>
          <p:cNvSpPr txBox="true"/>
          <p:nvPr/>
        </p:nvSpPr>
        <p:spPr>
          <a:xfrm rot="0">
            <a:off x="6939998" y="4238625"/>
            <a:ext cx="4410080" cy="807082"/>
          </a:xfrm>
          <a:prstGeom prst="rect">
            <a:avLst/>
          </a:prstGeom>
        </p:spPr>
        <p:txBody>
          <a:bodyPr anchor="t" rtlCol="false" tIns="0" lIns="0" bIns="0" rIns="0">
            <a:spAutoFit/>
          </a:bodyPr>
          <a:lstStyle/>
          <a:p>
            <a:pPr algn="ctr" marL="0" indent="0" lvl="0">
              <a:lnSpc>
                <a:spcPts val="3290"/>
              </a:lnSpc>
              <a:spcBef>
                <a:spcPct val="0"/>
              </a:spcBef>
            </a:pPr>
            <a:r>
              <a:rPr lang="en-US" sz="2350">
                <a:solidFill>
                  <a:srgbClr val="333333"/>
                </a:solidFill>
                <a:latin typeface="Mali"/>
                <a:ea typeface="Mali"/>
                <a:cs typeface="Mali"/>
                <a:sym typeface="Mali"/>
              </a:rPr>
              <a:t>Dbamy o aktywność fizyczną każdego dnia.</a:t>
            </a:r>
          </a:p>
        </p:txBody>
      </p:sp>
      <p:sp>
        <p:nvSpPr>
          <p:cNvPr name="TextBox 8" id="8"/>
          <p:cNvSpPr txBox="true"/>
          <p:nvPr/>
        </p:nvSpPr>
        <p:spPr>
          <a:xfrm rot="0">
            <a:off x="12906375" y="4000500"/>
            <a:ext cx="4410080" cy="1216657"/>
          </a:xfrm>
          <a:prstGeom prst="rect">
            <a:avLst/>
          </a:prstGeom>
        </p:spPr>
        <p:txBody>
          <a:bodyPr anchor="t" rtlCol="false" tIns="0" lIns="0" bIns="0" rIns="0">
            <a:spAutoFit/>
          </a:bodyPr>
          <a:lstStyle/>
          <a:p>
            <a:pPr algn="ctr" marL="0" indent="0" lvl="0">
              <a:lnSpc>
                <a:spcPts val="3290"/>
              </a:lnSpc>
              <a:spcBef>
                <a:spcPct val="0"/>
              </a:spcBef>
            </a:pPr>
            <a:r>
              <a:rPr lang="en-US" sz="2350">
                <a:solidFill>
                  <a:srgbClr val="333333"/>
                </a:solidFill>
                <a:latin typeface="Mali"/>
                <a:ea typeface="Mali"/>
                <a:cs typeface="Mali"/>
                <a:sym typeface="Mali"/>
              </a:rPr>
              <a:t>Rozwijamy swoje zainteresowania w trybie offline.</a:t>
            </a:r>
          </a:p>
        </p:txBody>
      </p:sp>
      <p:sp>
        <p:nvSpPr>
          <p:cNvPr name="Freeform 9" id="9"/>
          <p:cNvSpPr/>
          <p:nvPr/>
        </p:nvSpPr>
        <p:spPr>
          <a:xfrm flipH="false" flipV="false" rot="-5400000">
            <a:off x="4320969" y="5887685"/>
            <a:ext cx="3585868" cy="5212762"/>
          </a:xfrm>
          <a:custGeom>
            <a:avLst/>
            <a:gdLst/>
            <a:ahLst/>
            <a:cxnLst/>
            <a:rect r="r" b="b" t="t" l="l"/>
            <a:pathLst>
              <a:path h="5212762" w="3585868">
                <a:moveTo>
                  <a:pt x="0" y="0"/>
                </a:moveTo>
                <a:lnTo>
                  <a:pt x="3585867" y="0"/>
                </a:lnTo>
                <a:lnTo>
                  <a:pt x="3585867" y="5212762"/>
                </a:lnTo>
                <a:lnTo>
                  <a:pt x="0" y="52127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5400000">
            <a:off x="10356530" y="5954306"/>
            <a:ext cx="3531565" cy="5133823"/>
          </a:xfrm>
          <a:custGeom>
            <a:avLst/>
            <a:gdLst/>
            <a:ahLst/>
            <a:cxnLst/>
            <a:rect r="r" b="b" t="t" l="l"/>
            <a:pathLst>
              <a:path h="5133823" w="3531565">
                <a:moveTo>
                  <a:pt x="0" y="0"/>
                </a:moveTo>
                <a:lnTo>
                  <a:pt x="3531565" y="0"/>
                </a:lnTo>
                <a:lnTo>
                  <a:pt x="3531565" y="5133823"/>
                </a:lnTo>
                <a:lnTo>
                  <a:pt x="0" y="51338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4286250" y="7448550"/>
            <a:ext cx="3807768" cy="1723568"/>
          </a:xfrm>
          <a:prstGeom prst="rect">
            <a:avLst/>
          </a:prstGeom>
        </p:spPr>
        <p:txBody>
          <a:bodyPr anchor="t" rtlCol="false" tIns="0" lIns="0" bIns="0" rIns="0">
            <a:spAutoFit/>
          </a:bodyPr>
          <a:lstStyle/>
          <a:p>
            <a:pPr algn="ctr">
              <a:lnSpc>
                <a:spcPts val="2730"/>
              </a:lnSpc>
              <a:spcBef>
                <a:spcPct val="0"/>
              </a:spcBef>
            </a:pPr>
            <a:r>
              <a:rPr lang="en-US" sz="2460">
                <a:solidFill>
                  <a:srgbClr val="333333"/>
                </a:solidFill>
                <a:latin typeface="Mali"/>
                <a:ea typeface="Mali"/>
                <a:cs typeface="Mali"/>
                <a:sym typeface="Mali"/>
              </a:rPr>
              <a:t>Zawsze możemy liczyć na wzajemną pomoc, gdy w internecie wydarzy się coś niepokojącego.</a:t>
            </a:r>
          </a:p>
        </p:txBody>
      </p:sp>
      <p:sp>
        <p:nvSpPr>
          <p:cNvPr name="TextBox 12" id="12"/>
          <p:cNvSpPr txBox="true"/>
          <p:nvPr/>
        </p:nvSpPr>
        <p:spPr>
          <a:xfrm rot="0">
            <a:off x="10392445" y="7353300"/>
            <a:ext cx="3387626" cy="2066468"/>
          </a:xfrm>
          <a:prstGeom prst="rect">
            <a:avLst/>
          </a:prstGeom>
        </p:spPr>
        <p:txBody>
          <a:bodyPr anchor="t" rtlCol="false" tIns="0" lIns="0" bIns="0" rIns="0">
            <a:spAutoFit/>
          </a:bodyPr>
          <a:lstStyle/>
          <a:p>
            <a:pPr algn="ctr">
              <a:lnSpc>
                <a:spcPts val="2730"/>
              </a:lnSpc>
            </a:pPr>
            <a:r>
              <a:rPr lang="en-US" sz="2460">
                <a:solidFill>
                  <a:srgbClr val="333333"/>
                </a:solidFill>
                <a:latin typeface="Mali"/>
                <a:ea typeface="Mali"/>
                <a:cs typeface="Mali"/>
                <a:sym typeface="Mali"/>
              </a:rPr>
              <a:t>Dbamy o własną </a:t>
            </a:r>
          </a:p>
          <a:p>
            <a:pPr algn="ctr">
              <a:lnSpc>
                <a:spcPts val="2730"/>
              </a:lnSpc>
            </a:pPr>
            <a:r>
              <a:rPr lang="en-US" sz="2460">
                <a:solidFill>
                  <a:srgbClr val="333333"/>
                </a:solidFill>
                <a:latin typeface="Mali"/>
                <a:ea typeface="Mali"/>
                <a:cs typeface="Mali"/>
                <a:sym typeface="Mali"/>
              </a:rPr>
              <a:t>inteligencję</a:t>
            </a:r>
          </a:p>
          <a:p>
            <a:pPr algn="ctr">
              <a:lnSpc>
                <a:spcPts val="2730"/>
              </a:lnSpc>
            </a:pPr>
            <a:r>
              <a:rPr lang="en-US" sz="2460">
                <a:solidFill>
                  <a:srgbClr val="333333"/>
                </a:solidFill>
                <a:latin typeface="Mali"/>
                <a:ea typeface="Mali"/>
                <a:cs typeface="Mali"/>
                <a:sym typeface="Mali"/>
              </a:rPr>
              <a:t>i zdrowe relacje.</a:t>
            </a:r>
          </a:p>
          <a:p>
            <a:pPr algn="ctr">
              <a:lnSpc>
                <a:spcPts val="2730"/>
              </a:lnSpc>
            </a:pPr>
            <a:r>
              <a:rPr lang="en-US" sz="2460">
                <a:solidFill>
                  <a:srgbClr val="333333"/>
                </a:solidFill>
                <a:latin typeface="Mali"/>
                <a:ea typeface="Mali"/>
                <a:cs typeface="Mali"/>
                <a:sym typeface="Mali"/>
              </a:rPr>
              <a:t>Sztuczna inteligencja </a:t>
            </a:r>
          </a:p>
          <a:p>
            <a:pPr algn="ctr">
              <a:lnSpc>
                <a:spcPts val="2730"/>
              </a:lnSpc>
            </a:pPr>
            <a:r>
              <a:rPr lang="en-US" sz="2460">
                <a:solidFill>
                  <a:srgbClr val="333333"/>
                </a:solidFill>
                <a:latin typeface="Mali"/>
                <a:ea typeface="Mali"/>
                <a:cs typeface="Mali"/>
                <a:sym typeface="Mali"/>
              </a:rPr>
              <a:t>może wspierać, </a:t>
            </a:r>
          </a:p>
          <a:p>
            <a:pPr algn="ctr">
              <a:lnSpc>
                <a:spcPts val="2730"/>
              </a:lnSpc>
              <a:spcBef>
                <a:spcPct val="0"/>
              </a:spcBef>
            </a:pPr>
            <a:r>
              <a:rPr lang="en-US" sz="2460">
                <a:solidFill>
                  <a:srgbClr val="333333"/>
                </a:solidFill>
                <a:latin typeface="Mali"/>
                <a:ea typeface="Mali"/>
                <a:cs typeface="Mali"/>
                <a:sym typeface="Mali"/>
              </a:rPr>
              <a:t>ale nie wyręczać.</a:t>
            </a:r>
            <a:r>
              <a:rPr lang="en-US" sz="2460">
                <a:solidFill>
                  <a:srgbClr val="333333"/>
                </a:solidFill>
                <a:latin typeface="Mali"/>
                <a:ea typeface="Mali"/>
                <a:cs typeface="Mali"/>
                <a:sym typeface="Mali"/>
              </a:rPr>
              <a:t> </a:t>
            </a:r>
          </a:p>
        </p:txBody>
      </p:sp>
    </p:spTree>
  </p:cSld>
  <p:clrMapOvr>
    <a:masterClrMapping/>
  </p:clrMapOvr>
  <p:transition spd="fast">
    <p:push dir="l"/>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421394" y="1890457"/>
            <a:ext cx="5831080" cy="6506087"/>
          </a:xfrm>
          <a:custGeom>
            <a:avLst/>
            <a:gdLst/>
            <a:ahLst/>
            <a:cxnLst/>
            <a:rect r="r" b="b" t="t" l="l"/>
            <a:pathLst>
              <a:path h="6506087" w="5831080">
                <a:moveTo>
                  <a:pt x="0" y="0"/>
                </a:moveTo>
                <a:lnTo>
                  <a:pt x="5831081" y="0"/>
                </a:lnTo>
                <a:lnTo>
                  <a:pt x="5831081" y="6506086"/>
                </a:lnTo>
                <a:lnTo>
                  <a:pt x="0" y="6506086"/>
                </a:lnTo>
                <a:lnTo>
                  <a:pt x="0" y="0"/>
                </a:lnTo>
                <a:close/>
              </a:path>
            </a:pathLst>
          </a:custGeom>
          <a:blipFill>
            <a:blip r:embed="rId2"/>
            <a:stretch>
              <a:fillRect l="0" t="0" r="0" b="0"/>
            </a:stretch>
          </a:blipFill>
        </p:spPr>
      </p:sp>
      <p:sp>
        <p:nvSpPr>
          <p:cNvPr name="TextBox 3" id="3"/>
          <p:cNvSpPr txBox="true"/>
          <p:nvPr/>
        </p:nvSpPr>
        <p:spPr>
          <a:xfrm rot="0">
            <a:off x="1716201" y="4640249"/>
            <a:ext cx="10386592" cy="1063653"/>
          </a:xfrm>
          <a:prstGeom prst="rect">
            <a:avLst/>
          </a:prstGeom>
        </p:spPr>
        <p:txBody>
          <a:bodyPr anchor="t" rtlCol="false" tIns="0" lIns="0" bIns="0" rIns="0">
            <a:spAutoFit/>
          </a:bodyPr>
          <a:lstStyle/>
          <a:p>
            <a:pPr algn="l" marL="0" indent="0" lvl="0">
              <a:lnSpc>
                <a:spcPts val="8196"/>
              </a:lnSpc>
            </a:pPr>
            <a:r>
              <a:rPr lang="en-US" sz="7384">
                <a:solidFill>
                  <a:srgbClr val="333333"/>
                </a:solidFill>
                <a:latin typeface="Glass Antiqua"/>
                <a:ea typeface="Glass Antiqua"/>
                <a:cs typeface="Glass Antiqua"/>
                <a:sym typeface="Glass Antiqua"/>
              </a:rPr>
              <a:t>Książki dla </a:t>
            </a:r>
            <a:r>
              <a:rPr lang="en-US" sz="7384" strike="noStrike" u="none">
                <a:solidFill>
                  <a:srgbClr val="333333"/>
                </a:solidFill>
                <a:latin typeface="Glass Antiqua"/>
                <a:ea typeface="Glass Antiqua"/>
                <a:cs typeface="Glass Antiqua"/>
                <a:sym typeface="Glass Antiqua"/>
              </a:rPr>
              <a:t>ro</a:t>
            </a:r>
            <a:r>
              <a:rPr lang="en-US" sz="7384" strike="noStrike" u="none">
                <a:solidFill>
                  <a:srgbClr val="333333"/>
                </a:solidFill>
                <a:latin typeface="Glass Antiqua"/>
                <a:ea typeface="Glass Antiqua"/>
                <a:cs typeface="Glass Antiqua"/>
                <a:sym typeface="Glass Antiqua"/>
              </a:rPr>
              <a:t>dzi</a:t>
            </a:r>
            <a:r>
              <a:rPr lang="en-US" sz="7384" strike="noStrike" u="none">
                <a:solidFill>
                  <a:srgbClr val="333333"/>
                </a:solidFill>
                <a:latin typeface="Glass Antiqua"/>
                <a:ea typeface="Glass Antiqua"/>
                <a:cs typeface="Glass Antiqua"/>
                <a:sym typeface="Glass Antiqua"/>
              </a:rPr>
              <a:t>c</a:t>
            </a:r>
            <a:r>
              <a:rPr lang="en-US" sz="7384" strike="noStrike" u="none">
                <a:solidFill>
                  <a:srgbClr val="333333"/>
                </a:solidFill>
                <a:latin typeface="Glass Antiqua"/>
                <a:ea typeface="Glass Antiqua"/>
                <a:cs typeface="Glass Antiqua"/>
                <a:sym typeface="Glass Antiqua"/>
              </a:rPr>
              <a:t>ów</a:t>
            </a:r>
          </a:p>
        </p:txBody>
      </p:sp>
    </p:spTree>
  </p:cSld>
  <p:clrMapOvr>
    <a:masterClrMapping/>
  </p:clrMapOvr>
  <p:transition spd="fast">
    <p:push dir="l"/>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147912" y="7869597"/>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3" id="3"/>
          <p:cNvSpPr/>
          <p:nvPr/>
        </p:nvSpPr>
        <p:spPr>
          <a:xfrm flipH="false" flipV="false" rot="-10800000">
            <a:off x="10147912" y="-1786899"/>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4" id="4"/>
          <p:cNvSpPr/>
          <p:nvPr/>
        </p:nvSpPr>
        <p:spPr>
          <a:xfrm flipH="false" flipV="false" rot="0">
            <a:off x="12097810" y="2257521"/>
            <a:ext cx="4264329" cy="6186120"/>
          </a:xfrm>
          <a:custGeom>
            <a:avLst/>
            <a:gdLst/>
            <a:ahLst/>
            <a:cxnLst/>
            <a:rect r="r" b="b" t="t" l="l"/>
            <a:pathLst>
              <a:path h="6186120" w="4264329">
                <a:moveTo>
                  <a:pt x="0" y="0"/>
                </a:moveTo>
                <a:lnTo>
                  <a:pt x="4264329" y="0"/>
                </a:lnTo>
                <a:lnTo>
                  <a:pt x="4264329" y="6186120"/>
                </a:lnTo>
                <a:lnTo>
                  <a:pt x="0" y="6186120"/>
                </a:lnTo>
                <a:lnTo>
                  <a:pt x="0" y="0"/>
                </a:lnTo>
                <a:close/>
              </a:path>
            </a:pathLst>
          </a:custGeom>
          <a:blipFill>
            <a:blip r:embed="rId3"/>
            <a:stretch>
              <a:fillRect l="0" t="0" r="0" b="0"/>
            </a:stretch>
          </a:blipFill>
          <a:ln w="38100" cap="sq">
            <a:solidFill>
              <a:srgbClr val="000000"/>
            </a:solidFill>
            <a:prstDash val="solid"/>
            <a:miter/>
          </a:ln>
        </p:spPr>
      </p:sp>
      <p:sp>
        <p:nvSpPr>
          <p:cNvPr name="TextBox 5" id="5"/>
          <p:cNvSpPr txBox="true"/>
          <p:nvPr/>
        </p:nvSpPr>
        <p:spPr>
          <a:xfrm rot="0">
            <a:off x="777584" y="2914557"/>
            <a:ext cx="8838636" cy="6228857"/>
          </a:xfrm>
          <a:prstGeom prst="rect">
            <a:avLst/>
          </a:prstGeom>
        </p:spPr>
        <p:txBody>
          <a:bodyPr anchor="t" rtlCol="false" tIns="0" lIns="0" bIns="0" rIns="0">
            <a:spAutoFit/>
          </a:bodyPr>
          <a:lstStyle/>
          <a:p>
            <a:pPr algn="l" marL="0" indent="0" lvl="0">
              <a:lnSpc>
                <a:spcPts val="4974"/>
              </a:lnSpc>
            </a:pPr>
            <a:r>
              <a:rPr lang="en-US" sz="2892">
                <a:solidFill>
                  <a:srgbClr val="333333"/>
                </a:solidFill>
                <a:latin typeface="Mali"/>
                <a:ea typeface="Mali"/>
                <a:cs typeface="Mali"/>
                <a:sym typeface="Mali"/>
              </a:rPr>
              <a:t>„Wych</a:t>
            </a:r>
            <a:r>
              <a:rPr lang="en-US" sz="2892" strike="noStrike" u="none">
                <a:solidFill>
                  <a:srgbClr val="333333"/>
                </a:solidFill>
                <a:latin typeface="Mali"/>
                <a:ea typeface="Mali"/>
                <a:cs typeface="Mali"/>
                <a:sym typeface="Mali"/>
              </a:rPr>
              <a:t>owanie przy ekranie” nie tylko dostarcza niezbędnej wiedzy </a:t>
            </a:r>
            <a:r>
              <a:rPr lang="en-US" sz="2892" strike="noStrike" u="none">
                <a:solidFill>
                  <a:srgbClr val="333333"/>
                </a:solidFill>
                <a:latin typeface="Mali"/>
                <a:ea typeface="Mali"/>
                <a:cs typeface="Mali"/>
                <a:sym typeface="Mali"/>
              </a:rPr>
              <a:t>n</a:t>
            </a:r>
            <a:r>
              <a:rPr lang="en-US" sz="2892" strike="noStrike" u="none">
                <a:solidFill>
                  <a:srgbClr val="333333"/>
                </a:solidFill>
                <a:latin typeface="Mali"/>
                <a:ea typeface="Mali"/>
                <a:cs typeface="Mali"/>
                <a:sym typeface="Mali"/>
              </a:rPr>
              <a:t>a temat higieny cyfrowej, lecz także dodaje rodzicom otuchy. Autorka nie moralizuje, za to dzieli się z czytelniczkami i czytelnikami solidną dawką wiedzy</a:t>
            </a:r>
            <a:r>
              <a:rPr lang="en-US" sz="2892" strike="noStrike" u="none">
                <a:solidFill>
                  <a:srgbClr val="333333"/>
                </a:solidFill>
                <a:latin typeface="Mali"/>
                <a:ea typeface="Mali"/>
                <a:cs typeface="Mali"/>
                <a:sym typeface="Mali"/>
              </a:rPr>
              <a:t> ni</a:t>
            </a:r>
            <a:r>
              <a:rPr lang="en-US" sz="2892" strike="noStrike" u="none">
                <a:solidFill>
                  <a:srgbClr val="333333"/>
                </a:solidFill>
                <a:latin typeface="Mali"/>
                <a:ea typeface="Mali"/>
                <a:cs typeface="Mali"/>
                <a:sym typeface="Mali"/>
              </a:rPr>
              <a:t>ezbędne</a:t>
            </a:r>
            <a:r>
              <a:rPr lang="en-US" sz="2892" strike="noStrike" u="none">
                <a:solidFill>
                  <a:srgbClr val="333333"/>
                </a:solidFill>
                <a:latin typeface="Mali"/>
                <a:ea typeface="Mali"/>
                <a:cs typeface="Mali"/>
                <a:sym typeface="Mali"/>
              </a:rPr>
              <a:t>j</a:t>
            </a:r>
            <a:r>
              <a:rPr lang="en-US" sz="2892" strike="noStrike" u="none">
                <a:solidFill>
                  <a:srgbClr val="333333"/>
                </a:solidFill>
                <a:latin typeface="Mali"/>
                <a:ea typeface="Mali"/>
                <a:cs typeface="Mali"/>
                <a:sym typeface="Mali"/>
              </a:rPr>
              <a:t> każdemu współczesnemu rodzicowi oraz praktycznymi radami popartymi s</a:t>
            </a:r>
            <a:r>
              <a:rPr lang="en-US" sz="2892" strike="noStrike" u="none">
                <a:solidFill>
                  <a:srgbClr val="333333"/>
                </a:solidFill>
                <a:latin typeface="Mali"/>
                <a:ea typeface="Mali"/>
                <a:cs typeface="Mali"/>
                <a:sym typeface="Mali"/>
              </a:rPr>
              <a:t>wo</a:t>
            </a:r>
            <a:r>
              <a:rPr lang="en-US" sz="2892" strike="noStrike" u="none">
                <a:solidFill>
                  <a:srgbClr val="333333"/>
                </a:solidFill>
                <a:latin typeface="Mali"/>
                <a:ea typeface="Mali"/>
                <a:cs typeface="Mali"/>
                <a:sym typeface="Mali"/>
              </a:rPr>
              <a:t>im unikatowym do</a:t>
            </a:r>
            <a:r>
              <a:rPr lang="en-US" sz="2892" strike="noStrike" u="none">
                <a:solidFill>
                  <a:srgbClr val="333333"/>
                </a:solidFill>
                <a:latin typeface="Mali"/>
                <a:ea typeface="Mali"/>
                <a:cs typeface="Mali"/>
                <a:sym typeface="Mali"/>
              </a:rPr>
              <a:t>świadcz</a:t>
            </a:r>
            <a:r>
              <a:rPr lang="en-US" sz="2892" strike="noStrike" u="none">
                <a:solidFill>
                  <a:srgbClr val="333333"/>
                </a:solidFill>
                <a:latin typeface="Mali"/>
                <a:ea typeface="Mali"/>
                <a:cs typeface="Mali"/>
                <a:sym typeface="Mali"/>
              </a:rPr>
              <a:t>eniem, w </a:t>
            </a:r>
            <a:r>
              <a:rPr lang="en-US" sz="2892" strike="noStrike" u="none">
                <a:solidFill>
                  <a:srgbClr val="333333"/>
                </a:solidFill>
                <a:latin typeface="Mali"/>
                <a:ea typeface="Mali"/>
                <a:cs typeface="Mali"/>
                <a:sym typeface="Mali"/>
              </a:rPr>
              <a:t>k</a:t>
            </a:r>
            <a:r>
              <a:rPr lang="en-US" sz="2892" strike="noStrike" u="none">
                <a:solidFill>
                  <a:srgbClr val="333333"/>
                </a:solidFill>
                <a:latin typeface="Mali"/>
                <a:ea typeface="Mali"/>
                <a:cs typeface="Mali"/>
                <a:sym typeface="Mali"/>
              </a:rPr>
              <a:t>t</a:t>
            </a:r>
            <a:r>
              <a:rPr lang="en-US" sz="2892" strike="noStrike" u="none">
                <a:solidFill>
                  <a:srgbClr val="333333"/>
                </a:solidFill>
                <a:latin typeface="Mali"/>
                <a:ea typeface="Mali"/>
                <a:cs typeface="Mali"/>
                <a:sym typeface="Mali"/>
              </a:rPr>
              <a:t>órym łą</a:t>
            </a:r>
            <a:r>
              <a:rPr lang="en-US" sz="2892" strike="noStrike" u="none">
                <a:solidFill>
                  <a:srgbClr val="333333"/>
                </a:solidFill>
                <a:latin typeface="Mali"/>
                <a:ea typeface="Mali"/>
                <a:cs typeface="Mali"/>
                <a:sym typeface="Mali"/>
              </a:rPr>
              <a:t>czy ro</a:t>
            </a:r>
            <a:r>
              <a:rPr lang="en-US" sz="2892" strike="noStrike" u="none">
                <a:solidFill>
                  <a:srgbClr val="333333"/>
                </a:solidFill>
                <a:latin typeface="Mali"/>
                <a:ea typeface="Mali"/>
                <a:cs typeface="Mali"/>
                <a:sym typeface="Mali"/>
              </a:rPr>
              <a:t>le</a:t>
            </a:r>
            <a:r>
              <a:rPr lang="en-US" sz="2892" strike="noStrike" u="none">
                <a:solidFill>
                  <a:srgbClr val="333333"/>
                </a:solidFill>
                <a:latin typeface="Mali"/>
                <a:ea typeface="Mali"/>
                <a:cs typeface="Mali"/>
                <a:sym typeface="Mali"/>
              </a:rPr>
              <a:t> edukatorki, badaczki, pracowniczki świa</a:t>
            </a:r>
            <a:r>
              <a:rPr lang="en-US" sz="2892" strike="noStrike" u="none">
                <a:solidFill>
                  <a:srgbClr val="333333"/>
                </a:solidFill>
                <a:latin typeface="Mali"/>
                <a:ea typeface="Mali"/>
                <a:cs typeface="Mali"/>
                <a:sym typeface="Mali"/>
              </a:rPr>
              <a:t>ta </a:t>
            </a:r>
            <a:r>
              <a:rPr lang="en-US" sz="2892" strike="noStrike" u="none">
                <a:solidFill>
                  <a:srgbClr val="333333"/>
                </a:solidFill>
                <a:latin typeface="Mali"/>
                <a:ea typeface="Mali"/>
                <a:cs typeface="Mali"/>
                <a:sym typeface="Mali"/>
              </a:rPr>
              <a:t>n</a:t>
            </a:r>
            <a:r>
              <a:rPr lang="en-US" sz="2892" strike="noStrike" u="none">
                <a:solidFill>
                  <a:srgbClr val="333333"/>
                </a:solidFill>
                <a:latin typeface="Mali"/>
                <a:ea typeface="Mali"/>
                <a:cs typeface="Mali"/>
                <a:sym typeface="Mali"/>
              </a:rPr>
              <a:t>owych</a:t>
            </a:r>
            <a:r>
              <a:rPr lang="en-US" sz="2892" strike="noStrike" u="none">
                <a:solidFill>
                  <a:srgbClr val="333333"/>
                </a:solidFill>
                <a:latin typeface="Mali"/>
                <a:ea typeface="Mali"/>
                <a:cs typeface="Mali"/>
                <a:sym typeface="Mali"/>
              </a:rPr>
              <a:t> technologii oraz matki.</a:t>
            </a:r>
          </a:p>
        </p:txBody>
      </p:sp>
      <p:sp>
        <p:nvSpPr>
          <p:cNvPr name="TextBox 6" id="6"/>
          <p:cNvSpPr txBox="true"/>
          <p:nvPr/>
        </p:nvSpPr>
        <p:spPr>
          <a:xfrm rot="0">
            <a:off x="1560041" y="1165144"/>
            <a:ext cx="7273721" cy="1296488"/>
          </a:xfrm>
          <a:prstGeom prst="rect">
            <a:avLst/>
          </a:prstGeom>
        </p:spPr>
        <p:txBody>
          <a:bodyPr anchor="t" rtlCol="false" tIns="0" lIns="0" bIns="0" rIns="0">
            <a:spAutoFit/>
          </a:bodyPr>
          <a:lstStyle/>
          <a:p>
            <a:pPr algn="ctr">
              <a:lnSpc>
                <a:spcPts val="5218"/>
              </a:lnSpc>
            </a:pPr>
            <a:r>
              <a:rPr lang="en-US" sz="3727">
                <a:solidFill>
                  <a:srgbClr val="333333"/>
                </a:solidFill>
                <a:latin typeface="Mali"/>
                <a:ea typeface="Mali"/>
                <a:cs typeface="Mali"/>
                <a:sym typeface="Mali"/>
              </a:rPr>
              <a:t>,,Wychowanie przy ekranie” Magdalena Bigaj</a:t>
            </a:r>
          </a:p>
        </p:txBody>
      </p:sp>
    </p:spTree>
  </p:cSld>
  <p:clrMapOvr>
    <a:masterClrMapping/>
  </p:clrMapOvr>
  <p:transition spd="fast">
    <p:push dir="l"/>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147912" y="7869597"/>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3" id="3"/>
          <p:cNvSpPr/>
          <p:nvPr/>
        </p:nvSpPr>
        <p:spPr>
          <a:xfrm flipH="false" flipV="false" rot="-10800000">
            <a:off x="10147912" y="-1786899"/>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4" id="4"/>
          <p:cNvSpPr/>
          <p:nvPr/>
        </p:nvSpPr>
        <p:spPr>
          <a:xfrm flipH="false" flipV="false" rot="0">
            <a:off x="11869057" y="2254398"/>
            <a:ext cx="4287106" cy="6089639"/>
          </a:xfrm>
          <a:custGeom>
            <a:avLst/>
            <a:gdLst/>
            <a:ahLst/>
            <a:cxnLst/>
            <a:rect r="r" b="b" t="t" l="l"/>
            <a:pathLst>
              <a:path h="6089639" w="4287106">
                <a:moveTo>
                  <a:pt x="0" y="0"/>
                </a:moveTo>
                <a:lnTo>
                  <a:pt x="4287106" y="0"/>
                </a:lnTo>
                <a:lnTo>
                  <a:pt x="4287106" y="6089639"/>
                </a:lnTo>
                <a:lnTo>
                  <a:pt x="0" y="6089639"/>
                </a:lnTo>
                <a:lnTo>
                  <a:pt x="0" y="0"/>
                </a:lnTo>
                <a:close/>
              </a:path>
            </a:pathLst>
          </a:custGeom>
          <a:blipFill>
            <a:blip r:embed="rId3"/>
            <a:stretch>
              <a:fillRect l="0" t="0" r="0" b="0"/>
            </a:stretch>
          </a:blipFill>
          <a:ln w="38100" cap="sq">
            <a:solidFill>
              <a:srgbClr val="000000"/>
            </a:solidFill>
            <a:prstDash val="solid"/>
            <a:miter/>
          </a:ln>
        </p:spPr>
      </p:sp>
      <p:sp>
        <p:nvSpPr>
          <p:cNvPr name="TextBox 5" id="5"/>
          <p:cNvSpPr txBox="true"/>
          <p:nvPr/>
        </p:nvSpPr>
        <p:spPr>
          <a:xfrm rot="0">
            <a:off x="1184329" y="2340192"/>
            <a:ext cx="9119212" cy="7551098"/>
          </a:xfrm>
          <a:prstGeom prst="rect">
            <a:avLst/>
          </a:prstGeom>
        </p:spPr>
        <p:txBody>
          <a:bodyPr anchor="t" rtlCol="false" tIns="0" lIns="0" bIns="0" rIns="0">
            <a:spAutoFit/>
          </a:bodyPr>
          <a:lstStyle/>
          <a:p>
            <a:pPr algn="l" marL="0" indent="0" lvl="0">
              <a:lnSpc>
                <a:spcPts val="4275"/>
              </a:lnSpc>
            </a:pPr>
            <a:r>
              <a:rPr lang="en-US" sz="2485" strike="noStrike" u="none">
                <a:solidFill>
                  <a:srgbClr val="333333"/>
                </a:solidFill>
                <a:latin typeface="Mali"/>
                <a:ea typeface="Mali"/>
                <a:cs typeface="Mali"/>
                <a:sym typeface="Mali"/>
              </a:rPr>
              <a:t>Wyłącz telefon komórkowy na jedną lub dwie godziny w ciągu dnia. Nawet kilka minut ruchu dziennie pozwoli ci zredukować stres i poprawić koncentrację, Wieczorem zmień obraz w telefonie na czarno-biały, ograniczy to wyzwalanie dopaminy i chęć przewijania wiadomości. Nie sprawdzaj służbowego maila tuż przed pójściem spać. W mediach społecznościowych staraj się obserwować tylko te osoby, z którymi naprawdę chcesz wchodzić w interakcję. To tylko przykłady skutecznych porad zawartych w tej książce. </a:t>
            </a:r>
            <a:r>
              <a:rPr lang="en-US" sz="2485" strike="noStrike" u="none">
                <a:solidFill>
                  <a:srgbClr val="333333"/>
                </a:solidFill>
                <a:latin typeface="Mali"/>
                <a:ea typeface="Mali"/>
                <a:cs typeface="Mali"/>
                <a:sym typeface="Mali"/>
              </a:rPr>
              <a:t>K</a:t>
            </a:r>
            <a:r>
              <a:rPr lang="en-US" sz="2485" strike="noStrike" u="none">
                <a:solidFill>
                  <a:srgbClr val="333333"/>
                </a:solidFill>
                <a:latin typeface="Mali"/>
                <a:ea typeface="Mali"/>
                <a:cs typeface="Mali"/>
                <a:sym typeface="Mali"/>
              </a:rPr>
              <a:t>a</a:t>
            </a:r>
            <a:r>
              <a:rPr lang="en-US" sz="2485" strike="noStrike" u="none">
                <a:solidFill>
                  <a:srgbClr val="333333"/>
                </a:solidFill>
                <a:latin typeface="Mali"/>
                <a:ea typeface="Mali"/>
                <a:cs typeface="Mali"/>
                <a:sym typeface="Mali"/>
              </a:rPr>
              <a:t>żdego</a:t>
            </a:r>
            <a:r>
              <a:rPr lang="en-US" sz="2485" strike="noStrike" u="none">
                <a:solidFill>
                  <a:srgbClr val="333333"/>
                </a:solidFill>
                <a:latin typeface="Mali"/>
                <a:ea typeface="Mali"/>
                <a:cs typeface="Mali"/>
                <a:sym typeface="Mali"/>
              </a:rPr>
              <a:t> </a:t>
            </a:r>
            <a:r>
              <a:rPr lang="en-US" sz="2485" strike="noStrike" u="none">
                <a:solidFill>
                  <a:srgbClr val="333333"/>
                </a:solidFill>
                <a:latin typeface="Mali"/>
                <a:ea typeface="Mali"/>
                <a:cs typeface="Mali"/>
                <a:sym typeface="Mali"/>
              </a:rPr>
              <a:t>d</a:t>
            </a:r>
            <a:r>
              <a:rPr lang="en-US" sz="2485" strike="noStrike" u="none">
                <a:solidFill>
                  <a:srgbClr val="333333"/>
                </a:solidFill>
                <a:latin typeface="Mali"/>
                <a:ea typeface="Mali"/>
                <a:cs typeface="Mali"/>
                <a:sym typeface="Mali"/>
              </a:rPr>
              <a:t>nia musimy wy</a:t>
            </a:r>
            <a:r>
              <a:rPr lang="en-US" sz="2485" strike="noStrike" u="none">
                <a:solidFill>
                  <a:srgbClr val="333333"/>
                </a:solidFill>
                <a:latin typeface="Mali"/>
                <a:ea typeface="Mali"/>
                <a:cs typeface="Mali"/>
                <a:sym typeface="Mali"/>
              </a:rPr>
              <a:t>trzymać informa</a:t>
            </a:r>
            <a:r>
              <a:rPr lang="en-US" sz="2485" strike="noStrike" u="none">
                <a:solidFill>
                  <a:srgbClr val="333333"/>
                </a:solidFill>
                <a:latin typeface="Mali"/>
                <a:ea typeface="Mali"/>
                <a:cs typeface="Mali"/>
                <a:sym typeface="Mali"/>
              </a:rPr>
              <a:t>c</a:t>
            </a:r>
            <a:r>
              <a:rPr lang="en-US" sz="2485" strike="noStrike" u="none">
                <a:solidFill>
                  <a:srgbClr val="333333"/>
                </a:solidFill>
                <a:latin typeface="Mali"/>
                <a:ea typeface="Mali"/>
                <a:cs typeface="Mali"/>
                <a:sym typeface="Mali"/>
              </a:rPr>
              <a:t>yjne</a:t>
            </a:r>
            <a:r>
              <a:rPr lang="en-US" sz="2485" strike="noStrike" u="none">
                <a:solidFill>
                  <a:srgbClr val="333333"/>
                </a:solidFill>
                <a:latin typeface="Mali"/>
                <a:ea typeface="Mali"/>
                <a:cs typeface="Mali"/>
                <a:sym typeface="Mali"/>
              </a:rPr>
              <a:t> tsunami, a nasze neurony lustrzane w kontakcie z mediami społecznościowymi pobudzają mózg do ciągłego porównywania się z innymi.</a:t>
            </a:r>
          </a:p>
          <a:p>
            <a:pPr algn="l" marL="0" indent="0" lvl="0">
              <a:lnSpc>
                <a:spcPts val="4275"/>
              </a:lnSpc>
            </a:pPr>
          </a:p>
        </p:txBody>
      </p:sp>
      <p:sp>
        <p:nvSpPr>
          <p:cNvPr name="TextBox 6" id="6"/>
          <p:cNvSpPr txBox="true"/>
          <p:nvPr/>
        </p:nvSpPr>
        <p:spPr>
          <a:xfrm rot="0">
            <a:off x="1529896" y="563829"/>
            <a:ext cx="7859370" cy="1296488"/>
          </a:xfrm>
          <a:prstGeom prst="rect">
            <a:avLst/>
          </a:prstGeom>
        </p:spPr>
        <p:txBody>
          <a:bodyPr anchor="t" rtlCol="false" tIns="0" lIns="0" bIns="0" rIns="0">
            <a:spAutoFit/>
          </a:bodyPr>
          <a:lstStyle/>
          <a:p>
            <a:pPr algn="ctr">
              <a:lnSpc>
                <a:spcPts val="5218"/>
              </a:lnSpc>
            </a:pPr>
            <a:r>
              <a:rPr lang="en-US" sz="3727">
                <a:solidFill>
                  <a:srgbClr val="333333"/>
                </a:solidFill>
                <a:latin typeface="Mali"/>
                <a:ea typeface="Mali"/>
                <a:cs typeface="Mali"/>
                <a:sym typeface="Mali"/>
              </a:rPr>
              <a:t>,,Wyloguj swój mózg” </a:t>
            </a:r>
          </a:p>
          <a:p>
            <a:pPr algn="ctr">
              <a:lnSpc>
                <a:spcPts val="5218"/>
              </a:lnSpc>
            </a:pPr>
            <a:r>
              <a:rPr lang="en-US" sz="3727">
                <a:solidFill>
                  <a:srgbClr val="333333"/>
                </a:solidFill>
                <a:latin typeface="Mali"/>
                <a:ea typeface="Mali"/>
                <a:cs typeface="Mali"/>
                <a:sym typeface="Mali"/>
              </a:rPr>
              <a:t>Anders Hansen</a:t>
            </a:r>
          </a:p>
        </p:txBody>
      </p:sp>
    </p:spTree>
  </p:cSld>
  <p:clrMapOvr>
    <a:masterClrMapping/>
  </p:clrMapOvr>
  <p:transition spd="fast">
    <p:push dir="l"/>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147912" y="7869597"/>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3" id="3"/>
          <p:cNvSpPr/>
          <p:nvPr/>
        </p:nvSpPr>
        <p:spPr>
          <a:xfrm flipH="false" flipV="false" rot="-10800000">
            <a:off x="10147912" y="-1786899"/>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4" id="4"/>
          <p:cNvSpPr/>
          <p:nvPr/>
        </p:nvSpPr>
        <p:spPr>
          <a:xfrm flipH="false" flipV="false" rot="0">
            <a:off x="11473800" y="2194109"/>
            <a:ext cx="4604968" cy="6552212"/>
          </a:xfrm>
          <a:custGeom>
            <a:avLst/>
            <a:gdLst/>
            <a:ahLst/>
            <a:cxnLst/>
            <a:rect r="r" b="b" t="t" l="l"/>
            <a:pathLst>
              <a:path h="6552212" w="4604968">
                <a:moveTo>
                  <a:pt x="0" y="0"/>
                </a:moveTo>
                <a:lnTo>
                  <a:pt x="4604969" y="0"/>
                </a:lnTo>
                <a:lnTo>
                  <a:pt x="4604969" y="6552212"/>
                </a:lnTo>
                <a:lnTo>
                  <a:pt x="0" y="6552212"/>
                </a:lnTo>
                <a:lnTo>
                  <a:pt x="0" y="0"/>
                </a:lnTo>
                <a:close/>
              </a:path>
            </a:pathLst>
          </a:custGeom>
          <a:blipFill>
            <a:blip r:embed="rId3"/>
            <a:stretch>
              <a:fillRect l="0" t="0" r="0" b="0"/>
            </a:stretch>
          </a:blipFill>
          <a:ln w="38100" cap="sq">
            <a:solidFill>
              <a:srgbClr val="000000"/>
            </a:solidFill>
            <a:prstDash val="solid"/>
            <a:miter/>
          </a:ln>
        </p:spPr>
      </p:sp>
      <p:sp>
        <p:nvSpPr>
          <p:cNvPr name="TextBox 5" id="5"/>
          <p:cNvSpPr txBox="true"/>
          <p:nvPr/>
        </p:nvSpPr>
        <p:spPr>
          <a:xfrm rot="0">
            <a:off x="1410174" y="2914557"/>
            <a:ext cx="8737738" cy="5846123"/>
          </a:xfrm>
          <a:prstGeom prst="rect">
            <a:avLst/>
          </a:prstGeom>
        </p:spPr>
        <p:txBody>
          <a:bodyPr anchor="t" rtlCol="false" tIns="0" lIns="0" bIns="0" rIns="0">
            <a:spAutoFit/>
          </a:bodyPr>
          <a:lstStyle/>
          <a:p>
            <a:pPr algn="l" marL="0" indent="0" lvl="0">
              <a:lnSpc>
                <a:spcPts val="4791"/>
              </a:lnSpc>
            </a:pPr>
            <a:r>
              <a:rPr lang="en-US" sz="2785">
                <a:solidFill>
                  <a:srgbClr val="333333"/>
                </a:solidFill>
                <a:latin typeface="Mali"/>
                <a:ea typeface="Mali"/>
                <a:cs typeface="Mali"/>
                <a:sym typeface="Mali"/>
              </a:rPr>
              <a:t>Autor</a:t>
            </a:r>
            <a:r>
              <a:rPr lang="en-US" sz="2785" strike="noStrike" u="none">
                <a:solidFill>
                  <a:srgbClr val="333333"/>
                </a:solidFill>
                <a:latin typeface="Mali"/>
                <a:ea typeface="Mali"/>
                <a:cs typeface="Mali"/>
                <a:sym typeface="Mali"/>
              </a:rPr>
              <a:t> pokazuje, jak nowe media zmieniają nas samych i otaczającą nas rzeczywistość. Serwuje nam coś więcej niż tylko dogłębną i zaskakującą analizę socjologiczną: jego wywód to przede wszystkim wspaniała i</a:t>
            </a:r>
            <a:r>
              <a:rPr lang="en-US" sz="2785" strike="noStrike" u="none">
                <a:solidFill>
                  <a:srgbClr val="333333"/>
                </a:solidFill>
                <a:latin typeface="Mali"/>
                <a:ea typeface="Mali"/>
                <a:cs typeface="Mali"/>
                <a:sym typeface="Mali"/>
              </a:rPr>
              <a:t>nt</a:t>
            </a:r>
            <a:r>
              <a:rPr lang="en-US" sz="2785" strike="noStrike" u="none">
                <a:solidFill>
                  <a:srgbClr val="333333"/>
                </a:solidFill>
                <a:latin typeface="Mali"/>
                <a:ea typeface="Mali"/>
                <a:cs typeface="Mali"/>
                <a:sym typeface="Mali"/>
              </a:rPr>
              <a:t>elekt</a:t>
            </a:r>
            <a:r>
              <a:rPr lang="en-US" sz="2785" strike="noStrike" u="none">
                <a:solidFill>
                  <a:srgbClr val="333333"/>
                </a:solidFill>
                <a:latin typeface="Mali"/>
                <a:ea typeface="Mali"/>
                <a:cs typeface="Mali"/>
                <a:sym typeface="Mali"/>
              </a:rPr>
              <a:t>u</a:t>
            </a:r>
            <a:r>
              <a:rPr lang="en-US" sz="2785" strike="noStrike" u="none">
                <a:solidFill>
                  <a:srgbClr val="333333"/>
                </a:solidFill>
                <a:latin typeface="Mali"/>
                <a:ea typeface="Mali"/>
                <a:cs typeface="Mali"/>
                <a:sym typeface="Mali"/>
              </a:rPr>
              <a:t>a</a:t>
            </a:r>
            <a:r>
              <a:rPr lang="en-US" sz="2785" strike="noStrike" u="none">
                <a:solidFill>
                  <a:srgbClr val="333333"/>
                </a:solidFill>
                <a:latin typeface="Mali"/>
                <a:ea typeface="Mali"/>
                <a:cs typeface="Mali"/>
                <a:sym typeface="Mali"/>
              </a:rPr>
              <a:t>l</a:t>
            </a:r>
            <a:r>
              <a:rPr lang="en-US" sz="2785" strike="noStrike" u="none">
                <a:solidFill>
                  <a:srgbClr val="333333"/>
                </a:solidFill>
                <a:latin typeface="Mali"/>
                <a:ea typeface="Mali"/>
                <a:cs typeface="Mali"/>
                <a:sym typeface="Mali"/>
              </a:rPr>
              <a:t>n</a:t>
            </a:r>
            <a:r>
              <a:rPr lang="en-US" sz="2785" strike="noStrike" u="none">
                <a:solidFill>
                  <a:srgbClr val="333333"/>
                </a:solidFill>
                <a:latin typeface="Mali"/>
                <a:ea typeface="Mali"/>
                <a:cs typeface="Mali"/>
                <a:sym typeface="Mali"/>
              </a:rPr>
              <a:t>a</a:t>
            </a:r>
            <a:r>
              <a:rPr lang="en-US" sz="2785" strike="noStrike" u="none">
                <a:solidFill>
                  <a:srgbClr val="333333"/>
                </a:solidFill>
                <a:latin typeface="Mali"/>
                <a:ea typeface="Mali"/>
                <a:cs typeface="Mali"/>
                <a:sym typeface="Mali"/>
              </a:rPr>
              <a:t> uczta, pełna nieszablonowych przemyśleń i frapujących anegdot. Pisarz zaznacza, że warto dowiedzieć się, jak internet oddziałuje na nasze mózgi i jak zmieni to przyszłość.</a:t>
            </a:r>
          </a:p>
          <a:p>
            <a:pPr algn="l" marL="0" indent="0" lvl="0">
              <a:lnSpc>
                <a:spcPts val="3759"/>
              </a:lnSpc>
            </a:pPr>
          </a:p>
        </p:txBody>
      </p:sp>
      <p:sp>
        <p:nvSpPr>
          <p:cNvPr name="TextBox 6" id="6"/>
          <p:cNvSpPr txBox="true"/>
          <p:nvPr/>
        </p:nvSpPr>
        <p:spPr>
          <a:xfrm rot="0">
            <a:off x="1529896" y="563829"/>
            <a:ext cx="7273721" cy="1958730"/>
          </a:xfrm>
          <a:prstGeom prst="rect">
            <a:avLst/>
          </a:prstGeom>
        </p:spPr>
        <p:txBody>
          <a:bodyPr anchor="t" rtlCol="false" tIns="0" lIns="0" bIns="0" rIns="0">
            <a:spAutoFit/>
          </a:bodyPr>
          <a:lstStyle/>
          <a:p>
            <a:pPr algn="ctr">
              <a:lnSpc>
                <a:spcPts val="5218"/>
              </a:lnSpc>
            </a:pPr>
            <a:r>
              <a:rPr lang="en-US" sz="3727">
                <a:solidFill>
                  <a:srgbClr val="333333"/>
                </a:solidFill>
                <a:latin typeface="Mali"/>
                <a:ea typeface="Mali"/>
                <a:cs typeface="Mali"/>
                <a:sym typeface="Mali"/>
              </a:rPr>
              <a:t>Płytki umysł. Jak internet wpływa na nasz mózg?  Nicholas Carr</a:t>
            </a:r>
          </a:p>
        </p:txBody>
      </p:sp>
    </p:spTree>
  </p:cSld>
  <p:clrMapOvr>
    <a:masterClrMapping/>
  </p:clrMapOvr>
  <p:transition spd="fast">
    <p:push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90338" y="-2077331"/>
            <a:ext cx="10197943" cy="14530720"/>
          </a:xfrm>
          <a:custGeom>
            <a:avLst/>
            <a:gdLst/>
            <a:ahLst/>
            <a:cxnLst/>
            <a:rect r="r" b="b" t="t" l="l"/>
            <a:pathLst>
              <a:path h="14530720" w="10197943">
                <a:moveTo>
                  <a:pt x="0" y="0"/>
                </a:moveTo>
                <a:lnTo>
                  <a:pt x="10197943" y="0"/>
                </a:lnTo>
                <a:lnTo>
                  <a:pt x="10197943" y="14530719"/>
                </a:lnTo>
                <a:lnTo>
                  <a:pt x="0" y="145307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412205" y="3526289"/>
            <a:ext cx="11387080" cy="5651497"/>
          </a:xfrm>
          <a:prstGeom prst="rect">
            <a:avLst/>
          </a:prstGeom>
        </p:spPr>
        <p:txBody>
          <a:bodyPr anchor="t" rtlCol="false" tIns="0" lIns="0" bIns="0" rIns="0">
            <a:spAutoFit/>
          </a:bodyPr>
          <a:lstStyle/>
          <a:p>
            <a:pPr algn="l" marL="0" indent="0" lvl="0">
              <a:lnSpc>
                <a:spcPts val="3990"/>
              </a:lnSpc>
              <a:spcBef>
                <a:spcPct val="0"/>
              </a:spcBef>
            </a:pPr>
            <a:r>
              <a:rPr lang="en-US" sz="2850">
                <a:solidFill>
                  <a:srgbClr val="333333"/>
                </a:solidFill>
                <a:latin typeface="Mali"/>
                <a:ea typeface="Mali"/>
                <a:cs typeface="Mali"/>
                <a:sym typeface="Mali"/>
              </a:rPr>
              <a:t>Zbyt</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czę</a:t>
            </a:r>
            <a:r>
              <a:rPr lang="en-US" sz="2850" strike="noStrike" u="none">
                <a:solidFill>
                  <a:srgbClr val="333333"/>
                </a:solidFill>
                <a:latin typeface="Mali"/>
                <a:ea typeface="Mali"/>
                <a:cs typeface="Mali"/>
                <a:sym typeface="Mali"/>
              </a:rPr>
              <a:t>s</a:t>
            </a:r>
            <a:r>
              <a:rPr lang="en-US" sz="2850" strike="noStrike" u="none">
                <a:solidFill>
                  <a:srgbClr val="333333"/>
                </a:solidFill>
                <a:latin typeface="Mali"/>
                <a:ea typeface="Mali"/>
                <a:cs typeface="Mali"/>
                <a:sym typeface="Mali"/>
              </a:rPr>
              <a:t>te</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k</a:t>
            </a:r>
            <a:r>
              <a:rPr lang="en-US" sz="2850" strike="noStrike" u="none">
                <a:solidFill>
                  <a:srgbClr val="333333"/>
                </a:solidFill>
                <a:latin typeface="Mali"/>
                <a:ea typeface="Mali"/>
                <a:cs typeface="Mali"/>
                <a:sym typeface="Mali"/>
              </a:rPr>
              <a:t>or</a:t>
            </a:r>
            <a:r>
              <a:rPr lang="en-US" sz="2850" strike="noStrike" u="none">
                <a:solidFill>
                  <a:srgbClr val="333333"/>
                </a:solidFill>
                <a:latin typeface="Mali"/>
                <a:ea typeface="Mali"/>
                <a:cs typeface="Mali"/>
                <a:sym typeface="Mali"/>
              </a:rPr>
              <a:t>zy</a:t>
            </a:r>
            <a:r>
              <a:rPr lang="en-US" sz="2850" strike="noStrike" u="none">
                <a:solidFill>
                  <a:srgbClr val="333333"/>
                </a:solidFill>
                <a:latin typeface="Mali"/>
                <a:ea typeface="Mali"/>
                <a:cs typeface="Mali"/>
                <a:sym typeface="Mali"/>
              </a:rPr>
              <a:t>sta</a:t>
            </a:r>
            <a:r>
              <a:rPr lang="en-US" sz="2850" strike="noStrike" u="none">
                <a:solidFill>
                  <a:srgbClr val="333333"/>
                </a:solidFill>
                <a:latin typeface="Mali"/>
                <a:ea typeface="Mali"/>
                <a:cs typeface="Mali"/>
                <a:sym typeface="Mali"/>
              </a:rPr>
              <a:t>ni</a:t>
            </a:r>
            <a:r>
              <a:rPr lang="en-US" sz="2850" strike="noStrike" u="none">
                <a:solidFill>
                  <a:srgbClr val="333333"/>
                </a:solidFill>
                <a:latin typeface="Mali"/>
                <a:ea typeface="Mali"/>
                <a:cs typeface="Mali"/>
                <a:sym typeface="Mali"/>
              </a:rPr>
              <a:t>e </a:t>
            </a:r>
            <a:r>
              <a:rPr lang="en-US" sz="2850" strike="noStrike" u="none">
                <a:solidFill>
                  <a:srgbClr val="333333"/>
                </a:solidFill>
                <a:latin typeface="Mali"/>
                <a:ea typeface="Mali"/>
                <a:cs typeface="Mali"/>
                <a:sym typeface="Mali"/>
              </a:rPr>
              <a:t>z</a:t>
            </a:r>
            <a:r>
              <a:rPr lang="en-US" sz="2850" strike="noStrike" u="none">
                <a:solidFill>
                  <a:srgbClr val="333333"/>
                </a:solidFill>
                <a:latin typeface="Mali"/>
                <a:ea typeface="Mali"/>
                <a:cs typeface="Mali"/>
                <a:sym typeface="Mali"/>
              </a:rPr>
              <a:t> sie</a:t>
            </a:r>
            <a:r>
              <a:rPr lang="en-US" sz="2850" strike="noStrike" u="none">
                <a:solidFill>
                  <a:srgbClr val="333333"/>
                </a:solidFill>
                <a:latin typeface="Mali"/>
                <a:ea typeface="Mali"/>
                <a:cs typeface="Mali"/>
                <a:sym typeface="Mali"/>
              </a:rPr>
              <a:t>c</a:t>
            </a:r>
            <a:r>
              <a:rPr lang="en-US" sz="2850" strike="noStrike" u="none">
                <a:solidFill>
                  <a:srgbClr val="333333"/>
                </a:solidFill>
                <a:latin typeface="Mali"/>
                <a:ea typeface="Mali"/>
                <a:cs typeface="Mali"/>
                <a:sym typeface="Mali"/>
              </a:rPr>
              <a:t>i </a:t>
            </a:r>
            <a:r>
              <a:rPr lang="en-US" sz="2850" strike="noStrike" u="none">
                <a:solidFill>
                  <a:srgbClr val="333333"/>
                </a:solidFill>
                <a:latin typeface="Mali"/>
                <a:ea typeface="Mali"/>
                <a:cs typeface="Mali"/>
                <a:sym typeface="Mali"/>
              </a:rPr>
              <a:t>moż</a:t>
            </a:r>
            <a:r>
              <a:rPr lang="en-US" sz="2850" strike="noStrike" u="none">
                <a:solidFill>
                  <a:srgbClr val="333333"/>
                </a:solidFill>
                <a:latin typeface="Mali"/>
                <a:ea typeface="Mali"/>
                <a:cs typeface="Mali"/>
                <a:sym typeface="Mali"/>
              </a:rPr>
              <a:t>e mie</a:t>
            </a:r>
            <a:r>
              <a:rPr lang="en-US" sz="2850" strike="noStrike" u="none">
                <a:solidFill>
                  <a:srgbClr val="333333"/>
                </a:solidFill>
                <a:latin typeface="Mali"/>
                <a:ea typeface="Mali"/>
                <a:cs typeface="Mali"/>
                <a:sym typeface="Mali"/>
              </a:rPr>
              <a:t>ć</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d</a:t>
            </a:r>
            <a:r>
              <a:rPr lang="en-US" sz="2850" strike="noStrike" u="none">
                <a:solidFill>
                  <a:srgbClr val="333333"/>
                </a:solidFill>
                <a:latin typeface="Mali"/>
                <a:ea typeface="Mali"/>
                <a:cs typeface="Mali"/>
                <a:sym typeface="Mali"/>
              </a:rPr>
              <a:t>l</a:t>
            </a:r>
            <a:r>
              <a:rPr lang="en-US" sz="2850" strike="noStrike" u="none">
                <a:solidFill>
                  <a:srgbClr val="333333"/>
                </a:solidFill>
                <a:latin typeface="Mali"/>
                <a:ea typeface="Mali"/>
                <a:cs typeface="Mali"/>
                <a:sym typeface="Mali"/>
              </a:rPr>
              <a:t>a</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a n</a:t>
            </a:r>
            <a:r>
              <a:rPr lang="en-US" sz="2850" strike="noStrike" u="none">
                <a:solidFill>
                  <a:srgbClr val="333333"/>
                </a:solidFill>
                <a:latin typeface="Mali"/>
                <a:ea typeface="Mali"/>
                <a:cs typeface="Mali"/>
                <a:sym typeface="Mali"/>
              </a:rPr>
              <a:t>as</a:t>
            </a:r>
            <a:r>
              <a:rPr lang="en-US" sz="2850" strike="noStrike" u="none">
                <a:solidFill>
                  <a:srgbClr val="333333"/>
                </a:solidFill>
                <a:latin typeface="Mali"/>
                <a:ea typeface="Mali"/>
                <a:cs typeface="Mali"/>
                <a:sym typeface="Mali"/>
              </a:rPr>
              <a:t> </a:t>
            </a:r>
            <a:r>
              <a:rPr lang="en-US" b="true" sz="2850" strike="noStrike" u="none">
                <a:solidFill>
                  <a:srgbClr val="333333"/>
                </a:solidFill>
                <a:latin typeface="Mali Bold"/>
                <a:ea typeface="Mali Bold"/>
                <a:cs typeface="Mali Bold"/>
                <a:sym typeface="Mali Bold"/>
              </a:rPr>
              <a:t>n</a:t>
            </a:r>
            <a:r>
              <a:rPr lang="en-US" b="true" sz="2850" strike="noStrike" u="none">
                <a:solidFill>
                  <a:srgbClr val="333333"/>
                </a:solidFill>
                <a:latin typeface="Mali Bold"/>
                <a:ea typeface="Mali Bold"/>
                <a:cs typeface="Mali Bold"/>
                <a:sym typeface="Mali Bold"/>
              </a:rPr>
              <a:t>e</a:t>
            </a:r>
            <a:r>
              <a:rPr lang="en-US" b="true" sz="2850" strike="noStrike" u="none">
                <a:solidFill>
                  <a:srgbClr val="333333"/>
                </a:solidFill>
                <a:latin typeface="Mali Bold"/>
                <a:ea typeface="Mali Bold"/>
                <a:cs typeface="Mali Bold"/>
                <a:sym typeface="Mali Bold"/>
              </a:rPr>
              <a:t>ga</a:t>
            </a:r>
            <a:r>
              <a:rPr lang="en-US" b="true" sz="2850" strike="noStrike" u="none">
                <a:solidFill>
                  <a:srgbClr val="333333"/>
                </a:solidFill>
                <a:latin typeface="Mali Bold"/>
                <a:ea typeface="Mali Bold"/>
                <a:cs typeface="Mali Bold"/>
                <a:sym typeface="Mali Bold"/>
              </a:rPr>
              <a:t>t</a:t>
            </a:r>
            <a:r>
              <a:rPr lang="en-US" b="true" sz="2850" strike="noStrike" u="none">
                <a:solidFill>
                  <a:srgbClr val="333333"/>
                </a:solidFill>
                <a:latin typeface="Mali Bold"/>
                <a:ea typeface="Mali Bold"/>
                <a:cs typeface="Mali Bold"/>
                <a:sym typeface="Mali Bold"/>
              </a:rPr>
              <a:t>yw</a:t>
            </a:r>
            <a:r>
              <a:rPr lang="en-US" b="true" sz="2850" strike="noStrike" u="none">
                <a:solidFill>
                  <a:srgbClr val="333333"/>
                </a:solidFill>
                <a:latin typeface="Mali Bold"/>
                <a:ea typeface="Mali Bold"/>
                <a:cs typeface="Mali Bold"/>
                <a:sym typeface="Mali Bold"/>
              </a:rPr>
              <a:t>n</a:t>
            </a:r>
            <a:r>
              <a:rPr lang="en-US" b="true" sz="2850" strike="noStrike" u="none">
                <a:solidFill>
                  <a:srgbClr val="333333"/>
                </a:solidFill>
                <a:latin typeface="Mali Bold"/>
                <a:ea typeface="Mali Bold"/>
                <a:cs typeface="Mali Bold"/>
                <a:sym typeface="Mali Bold"/>
              </a:rPr>
              <a:t>e</a:t>
            </a:r>
            <a:r>
              <a:rPr lang="en-US" sz="2850" strike="noStrike" u="none">
                <a:solidFill>
                  <a:srgbClr val="333333"/>
                </a:solidFill>
                <a:latin typeface="Mali"/>
                <a:ea typeface="Mali"/>
                <a:cs typeface="Mali"/>
                <a:sym typeface="Mali"/>
              </a:rPr>
              <a:t> </a:t>
            </a:r>
            <a:r>
              <a:rPr lang="en-US" b="true" sz="2850" strike="noStrike" u="none">
                <a:solidFill>
                  <a:srgbClr val="333333"/>
                </a:solidFill>
                <a:latin typeface="Mali Bold"/>
                <a:ea typeface="Mali Bold"/>
                <a:cs typeface="Mali Bold"/>
                <a:sym typeface="Mali Bold"/>
              </a:rPr>
              <a:t>s</a:t>
            </a:r>
            <a:r>
              <a:rPr lang="en-US" b="true" sz="2850" strike="noStrike" u="none">
                <a:solidFill>
                  <a:srgbClr val="333333"/>
                </a:solidFill>
                <a:latin typeface="Mali Bold"/>
                <a:ea typeface="Mali Bold"/>
                <a:cs typeface="Mali Bold"/>
                <a:sym typeface="Mali Bold"/>
              </a:rPr>
              <a:t>k</a:t>
            </a:r>
            <a:r>
              <a:rPr lang="en-US" b="true" sz="2850" strike="noStrike" u="none">
                <a:solidFill>
                  <a:srgbClr val="333333"/>
                </a:solidFill>
                <a:latin typeface="Mali Bold"/>
                <a:ea typeface="Mali Bold"/>
                <a:cs typeface="Mali Bold"/>
                <a:sym typeface="Mali Bold"/>
              </a:rPr>
              <a:t>ut</a:t>
            </a:r>
            <a:r>
              <a:rPr lang="en-US" b="true" sz="2850" strike="noStrike" u="none">
                <a:solidFill>
                  <a:srgbClr val="333333"/>
                </a:solidFill>
                <a:latin typeface="Mali Bold"/>
                <a:ea typeface="Mali Bold"/>
                <a:cs typeface="Mali Bold"/>
                <a:sym typeface="Mali Bold"/>
              </a:rPr>
              <a:t>ki</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W</a:t>
            </a:r>
            <a:r>
              <a:rPr lang="en-US" sz="2850" strike="noStrike" u="none">
                <a:solidFill>
                  <a:srgbClr val="333333"/>
                </a:solidFill>
                <a:latin typeface="Mali"/>
                <a:ea typeface="Mali"/>
                <a:cs typeface="Mali"/>
                <a:sym typeface="Mali"/>
              </a:rPr>
              <a:t> n</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e</a:t>
            </a:r>
            <a:r>
              <a:rPr lang="en-US" sz="2850" strike="noStrike" u="none">
                <a:solidFill>
                  <a:srgbClr val="333333"/>
                </a:solidFill>
                <a:latin typeface="Mali"/>
                <a:ea typeface="Mali"/>
                <a:cs typeface="Mali"/>
                <a:sym typeface="Mali"/>
              </a:rPr>
              <a:t>który</a:t>
            </a:r>
            <a:r>
              <a:rPr lang="en-US" sz="2850" strike="noStrike" u="none">
                <a:solidFill>
                  <a:srgbClr val="333333"/>
                </a:solidFill>
                <a:latin typeface="Mali"/>
                <a:ea typeface="Mali"/>
                <a:cs typeface="Mali"/>
                <a:sym typeface="Mali"/>
              </a:rPr>
              <a:t>c</a:t>
            </a:r>
            <a:r>
              <a:rPr lang="en-US" sz="2850" strike="noStrike" u="none">
                <a:solidFill>
                  <a:srgbClr val="333333"/>
                </a:solidFill>
                <a:latin typeface="Mali"/>
                <a:ea typeface="Mali"/>
                <a:cs typeface="Mali"/>
                <a:sym typeface="Mali"/>
              </a:rPr>
              <a:t>h</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przypa</a:t>
            </a:r>
            <a:r>
              <a:rPr lang="en-US" sz="2850" strike="noStrike" u="none">
                <a:solidFill>
                  <a:srgbClr val="333333"/>
                </a:solidFill>
                <a:latin typeface="Mali"/>
                <a:ea typeface="Mali"/>
                <a:cs typeface="Mali"/>
                <a:sym typeface="Mali"/>
              </a:rPr>
              <a:t>d</a:t>
            </a:r>
            <a:r>
              <a:rPr lang="en-US" sz="2850" strike="noStrike" u="none">
                <a:solidFill>
                  <a:srgbClr val="333333"/>
                </a:solidFill>
                <a:latin typeface="Mali"/>
                <a:ea typeface="Mali"/>
                <a:cs typeface="Mali"/>
                <a:sym typeface="Mali"/>
              </a:rPr>
              <a:t>k</a:t>
            </a:r>
            <a:r>
              <a:rPr lang="en-US" sz="2850" strike="noStrike" u="none">
                <a:solidFill>
                  <a:srgbClr val="333333"/>
                </a:solidFill>
                <a:latin typeface="Mali"/>
                <a:ea typeface="Mali"/>
                <a:cs typeface="Mali"/>
                <a:sym typeface="Mali"/>
              </a:rPr>
              <a:t>a</a:t>
            </a:r>
            <a:r>
              <a:rPr lang="en-US" sz="2850" strike="noStrike" u="none">
                <a:solidFill>
                  <a:srgbClr val="333333"/>
                </a:solidFill>
                <a:latin typeface="Mali"/>
                <a:ea typeface="Mali"/>
                <a:cs typeface="Mali"/>
                <a:sym typeface="Mali"/>
              </a:rPr>
              <a:t>ch </a:t>
            </a:r>
            <a:r>
              <a:rPr lang="en-US" sz="2850" strike="noStrike" u="none">
                <a:solidFill>
                  <a:srgbClr val="333333"/>
                </a:solidFill>
                <a:latin typeface="Mali"/>
                <a:ea typeface="Mali"/>
                <a:cs typeface="Mali"/>
                <a:sym typeface="Mali"/>
              </a:rPr>
              <a:t>m</a:t>
            </a:r>
            <a:r>
              <a:rPr lang="en-US" sz="2850" strike="noStrike" u="none">
                <a:solidFill>
                  <a:srgbClr val="333333"/>
                </a:solidFill>
                <a:latin typeface="Mali"/>
                <a:ea typeface="Mali"/>
                <a:cs typeface="Mali"/>
                <a:sym typeface="Mali"/>
              </a:rPr>
              <a:t>oże</a:t>
            </a:r>
            <a:r>
              <a:rPr lang="en-US" sz="2850" strike="noStrike" u="none">
                <a:solidFill>
                  <a:srgbClr val="333333"/>
                </a:solidFill>
                <a:latin typeface="Mali"/>
                <a:ea typeface="Mali"/>
                <a:cs typeface="Mali"/>
                <a:sym typeface="Mali"/>
              </a:rPr>
              <a:t> n</a:t>
            </a:r>
            <a:r>
              <a:rPr lang="en-US" sz="2850" strike="noStrike" u="none">
                <a:solidFill>
                  <a:srgbClr val="333333"/>
                </a:solidFill>
                <a:latin typeface="Mali"/>
                <a:ea typeface="Mali"/>
                <a:cs typeface="Mali"/>
                <a:sym typeface="Mali"/>
              </a:rPr>
              <a:t>awet</a:t>
            </a:r>
            <a:r>
              <a:rPr lang="en-US" sz="2850" strike="noStrike" u="none">
                <a:solidFill>
                  <a:srgbClr val="333333"/>
                </a:solidFill>
                <a:latin typeface="Mali"/>
                <a:ea typeface="Mali"/>
                <a:cs typeface="Mali"/>
                <a:sym typeface="Mali"/>
              </a:rPr>
              <a:t> pr</a:t>
            </a:r>
            <a:r>
              <a:rPr lang="en-US" sz="2850" strike="noStrike" u="none">
                <a:solidFill>
                  <a:srgbClr val="333333"/>
                </a:solidFill>
                <a:latin typeface="Mali"/>
                <a:ea typeface="Mali"/>
                <a:cs typeface="Mali"/>
                <a:sym typeface="Mali"/>
              </a:rPr>
              <a:t>zyb</a:t>
            </a:r>
            <a:r>
              <a:rPr lang="en-US" sz="2850" strike="noStrike" u="none">
                <a:solidFill>
                  <a:srgbClr val="333333"/>
                </a:solidFill>
                <a:latin typeface="Mali"/>
                <a:ea typeface="Mali"/>
                <a:cs typeface="Mali"/>
                <a:sym typeface="Mali"/>
              </a:rPr>
              <a:t>ier</a:t>
            </a:r>
            <a:r>
              <a:rPr lang="en-US" sz="2850" strike="noStrike" u="none">
                <a:solidFill>
                  <a:srgbClr val="333333"/>
                </a:solidFill>
                <a:latin typeface="Mali"/>
                <a:ea typeface="Mali"/>
                <a:cs typeface="Mali"/>
                <a:sym typeface="Mali"/>
              </a:rPr>
              <a:t>ać for</a:t>
            </a:r>
            <a:r>
              <a:rPr lang="en-US" sz="2850" strike="noStrike" u="none">
                <a:solidFill>
                  <a:srgbClr val="333333"/>
                </a:solidFill>
                <a:latin typeface="Mali"/>
                <a:ea typeface="Mali"/>
                <a:cs typeface="Mali"/>
                <a:sym typeface="Mali"/>
              </a:rPr>
              <a:t>m</a:t>
            </a:r>
            <a:r>
              <a:rPr lang="en-US" sz="2850" strike="noStrike" u="none">
                <a:solidFill>
                  <a:srgbClr val="333333"/>
                </a:solidFill>
                <a:latin typeface="Mali"/>
                <a:ea typeface="Mali"/>
                <a:cs typeface="Mali"/>
                <a:sym typeface="Mali"/>
              </a:rPr>
              <a:t>ę</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uz</a:t>
            </a:r>
            <a:r>
              <a:rPr lang="en-US" sz="2850" strike="noStrike" u="none">
                <a:solidFill>
                  <a:srgbClr val="333333"/>
                </a:solidFill>
                <a:latin typeface="Mali"/>
                <a:ea typeface="Mali"/>
                <a:cs typeface="Mali"/>
                <a:sym typeface="Mali"/>
              </a:rPr>
              <a:t>a</a:t>
            </a:r>
            <a:r>
              <a:rPr lang="en-US" sz="2850" strike="noStrike" u="none">
                <a:solidFill>
                  <a:srgbClr val="333333"/>
                </a:solidFill>
                <a:latin typeface="Mali"/>
                <a:ea typeface="Mali"/>
                <a:cs typeface="Mali"/>
                <a:sym typeface="Mali"/>
              </a:rPr>
              <a:t>l</a:t>
            </a:r>
            <a:r>
              <a:rPr lang="en-US" sz="2850" strike="noStrike" u="none">
                <a:solidFill>
                  <a:srgbClr val="333333"/>
                </a:solidFill>
                <a:latin typeface="Mali"/>
                <a:ea typeface="Mali"/>
                <a:cs typeface="Mali"/>
                <a:sym typeface="Mali"/>
              </a:rPr>
              <a:t>e</a:t>
            </a:r>
            <a:r>
              <a:rPr lang="en-US" sz="2850" strike="noStrike" u="none">
                <a:solidFill>
                  <a:srgbClr val="333333"/>
                </a:solidFill>
                <a:latin typeface="Mali"/>
                <a:ea typeface="Mali"/>
                <a:cs typeface="Mali"/>
                <a:sym typeface="Mali"/>
              </a:rPr>
              <a:t>ż</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ie</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ia</a:t>
            </a:r>
            <a:r>
              <a:rPr lang="en-US" sz="2850" strike="noStrike" u="none">
                <a:solidFill>
                  <a:srgbClr val="333333"/>
                </a:solidFill>
                <a:latin typeface="Mali"/>
                <a:ea typeface="Mali"/>
                <a:cs typeface="Mali"/>
                <a:sym typeface="Mali"/>
              </a:rPr>
              <a:t>.</a:t>
            </a:r>
            <a:r>
              <a:rPr lang="en-US" sz="2850" strike="noStrike" u="none">
                <a:solidFill>
                  <a:srgbClr val="333333"/>
                </a:solidFill>
                <a:latin typeface="Mali"/>
                <a:ea typeface="Mali"/>
                <a:cs typeface="Mali"/>
                <a:sym typeface="Mali"/>
              </a:rPr>
              <a:t> Do</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a</a:t>
            </a:r>
            <a:r>
              <a:rPr lang="en-US" sz="2850" strike="noStrike" u="none">
                <a:solidFill>
                  <a:srgbClr val="333333"/>
                </a:solidFill>
                <a:latin typeface="Mali"/>
                <a:ea typeface="Mali"/>
                <a:cs typeface="Mali"/>
                <a:sym typeface="Mali"/>
              </a:rPr>
              <a:t>j</a:t>
            </a:r>
            <a:r>
              <a:rPr lang="en-US" sz="2850" strike="noStrike" u="none">
                <a:solidFill>
                  <a:srgbClr val="333333"/>
                </a:solidFill>
                <a:latin typeface="Mali"/>
                <a:ea typeface="Mali"/>
                <a:cs typeface="Mali"/>
                <a:sym typeface="Mali"/>
              </a:rPr>
              <a:t>c</a:t>
            </a:r>
            <a:r>
              <a:rPr lang="en-US" sz="2850" strike="noStrike" u="none">
                <a:solidFill>
                  <a:srgbClr val="333333"/>
                </a:solidFill>
                <a:latin typeface="Mali"/>
                <a:ea typeface="Mali"/>
                <a:cs typeface="Mali"/>
                <a:sym typeface="Mali"/>
              </a:rPr>
              <a:t>zęściej wymi</a:t>
            </a:r>
            <a:r>
              <a:rPr lang="en-US" sz="2850" strike="noStrike" u="none">
                <a:solidFill>
                  <a:srgbClr val="333333"/>
                </a:solidFill>
                <a:latin typeface="Mali"/>
                <a:ea typeface="Mali"/>
                <a:cs typeface="Mali"/>
                <a:sym typeface="Mali"/>
              </a:rPr>
              <a:t>en</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an</a:t>
            </a:r>
            <a:r>
              <a:rPr lang="en-US" sz="2850" strike="noStrike" u="none">
                <a:solidFill>
                  <a:srgbClr val="333333"/>
                </a:solidFill>
                <a:latin typeface="Mali"/>
                <a:ea typeface="Mali"/>
                <a:cs typeface="Mali"/>
                <a:sym typeface="Mali"/>
              </a:rPr>
              <a:t>y</a:t>
            </a:r>
            <a:r>
              <a:rPr lang="en-US" sz="2850" strike="noStrike" u="none">
                <a:solidFill>
                  <a:srgbClr val="333333"/>
                </a:solidFill>
                <a:latin typeface="Mali"/>
                <a:ea typeface="Mali"/>
                <a:cs typeface="Mali"/>
                <a:sym typeface="Mali"/>
              </a:rPr>
              <a:t>c</a:t>
            </a:r>
            <a:r>
              <a:rPr lang="en-US" sz="2850" strike="noStrike" u="none">
                <a:solidFill>
                  <a:srgbClr val="333333"/>
                </a:solidFill>
                <a:latin typeface="Mali"/>
                <a:ea typeface="Mali"/>
                <a:cs typeface="Mali"/>
                <a:sym typeface="Mali"/>
              </a:rPr>
              <a:t>h zab</a:t>
            </a:r>
            <a:r>
              <a:rPr lang="en-US" sz="2850" strike="noStrike" u="none">
                <a:solidFill>
                  <a:srgbClr val="333333"/>
                </a:solidFill>
                <a:latin typeface="Mali"/>
                <a:ea typeface="Mali"/>
                <a:cs typeface="Mali"/>
                <a:sym typeface="Mali"/>
              </a:rPr>
              <a:t>u</a:t>
            </a:r>
            <a:r>
              <a:rPr lang="en-US" sz="2850" strike="noStrike" u="none">
                <a:solidFill>
                  <a:srgbClr val="333333"/>
                </a:solidFill>
                <a:latin typeface="Mali"/>
                <a:ea typeface="Mali"/>
                <a:cs typeface="Mali"/>
                <a:sym typeface="Mali"/>
              </a:rPr>
              <a:t>rzeń</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zw</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ązanych</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z</a:t>
            </a:r>
            <a:r>
              <a:rPr lang="en-US" sz="2850" strike="noStrike" u="none">
                <a:solidFill>
                  <a:srgbClr val="333333"/>
                </a:solidFill>
                <a:latin typeface="Mali"/>
                <a:ea typeface="Mali"/>
                <a:cs typeface="Mali"/>
                <a:sym typeface="Mali"/>
              </a:rPr>
              <a:t> na</a:t>
            </a:r>
            <a:r>
              <a:rPr lang="en-US" sz="2850" strike="noStrike" u="none">
                <a:solidFill>
                  <a:srgbClr val="333333"/>
                </a:solidFill>
                <a:latin typeface="Mali"/>
                <a:ea typeface="Mali"/>
                <a:cs typeface="Mali"/>
                <a:sym typeface="Mali"/>
              </a:rPr>
              <a:t>d</a:t>
            </a:r>
            <a:r>
              <a:rPr lang="en-US" sz="2850" strike="noStrike" u="none">
                <a:solidFill>
                  <a:srgbClr val="333333"/>
                </a:solidFill>
                <a:latin typeface="Mali"/>
                <a:ea typeface="Mali"/>
                <a:cs typeface="Mali"/>
                <a:sym typeface="Mali"/>
              </a:rPr>
              <a:t>mier</a:t>
            </a:r>
            <a:r>
              <a:rPr lang="en-US" sz="2850" strike="noStrike" u="none">
                <a:solidFill>
                  <a:srgbClr val="333333"/>
                </a:solidFill>
                <a:latin typeface="Mali"/>
                <a:ea typeface="Mali"/>
                <a:cs typeface="Mali"/>
                <a:sym typeface="Mali"/>
              </a:rPr>
              <a:t>nym</a:t>
            </a:r>
            <a:r>
              <a:rPr lang="en-US" sz="2850" strike="noStrike" u="none">
                <a:solidFill>
                  <a:srgbClr val="333333"/>
                </a:solidFill>
                <a:latin typeface="Mali"/>
                <a:ea typeface="Mali"/>
                <a:cs typeface="Mali"/>
                <a:sym typeface="Mali"/>
              </a:rPr>
              <a:t> u</a:t>
            </a:r>
            <a:r>
              <a:rPr lang="en-US" sz="2850" strike="noStrike" u="none">
                <a:solidFill>
                  <a:srgbClr val="333333"/>
                </a:solidFill>
                <a:latin typeface="Mali"/>
                <a:ea typeface="Mali"/>
                <a:cs typeface="Mali"/>
                <a:sym typeface="Mali"/>
              </a:rPr>
              <a:t>żyw</a:t>
            </a:r>
            <a:r>
              <a:rPr lang="en-US" sz="2850" strike="noStrike" u="none">
                <a:solidFill>
                  <a:srgbClr val="333333"/>
                </a:solidFill>
                <a:latin typeface="Mali"/>
                <a:ea typeface="Mali"/>
                <a:cs typeface="Mali"/>
                <a:sym typeface="Mali"/>
              </a:rPr>
              <a:t>a</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em urzą</a:t>
            </a:r>
            <a:r>
              <a:rPr lang="en-US" sz="2850" strike="noStrike" u="none">
                <a:solidFill>
                  <a:srgbClr val="333333"/>
                </a:solidFill>
                <a:latin typeface="Mali"/>
                <a:ea typeface="Mali"/>
                <a:cs typeface="Mali"/>
                <a:sym typeface="Mali"/>
              </a:rPr>
              <a:t>d</a:t>
            </a:r>
            <a:r>
              <a:rPr lang="en-US" sz="2850" strike="noStrike" u="none">
                <a:solidFill>
                  <a:srgbClr val="333333"/>
                </a:solidFill>
                <a:latin typeface="Mali"/>
                <a:ea typeface="Mali"/>
                <a:cs typeface="Mali"/>
                <a:sym typeface="Mali"/>
              </a:rPr>
              <a:t>zeń</a:t>
            </a:r>
            <a:r>
              <a:rPr lang="en-US" sz="2850" strike="noStrike" u="none">
                <a:solidFill>
                  <a:srgbClr val="333333"/>
                </a:solidFill>
                <a:latin typeface="Mali"/>
                <a:ea typeface="Mali"/>
                <a:cs typeface="Mali"/>
                <a:sym typeface="Mali"/>
              </a:rPr>
              <a:t> ele</a:t>
            </a:r>
            <a:r>
              <a:rPr lang="en-US" sz="2850" strike="noStrike" u="none">
                <a:solidFill>
                  <a:srgbClr val="333333"/>
                </a:solidFill>
                <a:latin typeface="Mali"/>
                <a:ea typeface="Mali"/>
                <a:cs typeface="Mali"/>
                <a:sym typeface="Mali"/>
              </a:rPr>
              <a:t>ktro</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icznych moż</a:t>
            </a:r>
            <a:r>
              <a:rPr lang="en-US" sz="2850" strike="noStrike" u="none">
                <a:solidFill>
                  <a:srgbClr val="333333"/>
                </a:solidFill>
                <a:latin typeface="Mali"/>
                <a:ea typeface="Mali"/>
                <a:cs typeface="Mali"/>
                <a:sym typeface="Mali"/>
              </a:rPr>
              <a:t>e</a:t>
            </a:r>
            <a:r>
              <a:rPr lang="en-US" sz="2850" strike="noStrike" u="none">
                <a:solidFill>
                  <a:srgbClr val="333333"/>
                </a:solidFill>
                <a:latin typeface="Mali"/>
                <a:ea typeface="Mali"/>
                <a:cs typeface="Mali"/>
                <a:sym typeface="Mali"/>
              </a:rPr>
              <a:t>my</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z</a:t>
            </a:r>
            <a:r>
              <a:rPr lang="en-US" sz="2850" strike="noStrike" u="none">
                <a:solidFill>
                  <a:srgbClr val="333333"/>
                </a:solidFill>
                <a:latin typeface="Mali"/>
                <a:ea typeface="Mali"/>
                <a:cs typeface="Mali"/>
                <a:sym typeface="Mali"/>
              </a:rPr>
              <a:t>a</a:t>
            </a:r>
            <a:r>
              <a:rPr lang="en-US" sz="2850" strike="noStrike" u="none">
                <a:solidFill>
                  <a:srgbClr val="333333"/>
                </a:solidFill>
                <a:latin typeface="Mali"/>
                <a:ea typeface="Mali"/>
                <a:cs typeface="Mali"/>
                <a:sym typeface="Mali"/>
              </a:rPr>
              <a:t>l</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czyć:</a:t>
            </a:r>
          </a:p>
          <a:p>
            <a:pPr algn="l" marL="615336" indent="-307668" lvl="1">
              <a:lnSpc>
                <a:spcPts val="3990"/>
              </a:lnSpc>
              <a:spcBef>
                <a:spcPct val="0"/>
              </a:spcBef>
              <a:buFont typeface="Arial"/>
              <a:buChar char="•"/>
            </a:pPr>
            <a:r>
              <a:rPr lang="en-US" sz="2850" strike="noStrike" u="none">
                <a:solidFill>
                  <a:srgbClr val="333333"/>
                </a:solidFill>
                <a:latin typeface="Mali"/>
                <a:ea typeface="Mali"/>
                <a:cs typeface="Mali"/>
                <a:sym typeface="Mali"/>
              </a:rPr>
              <a:t>p</a:t>
            </a:r>
            <a:r>
              <a:rPr lang="en-US" sz="2850" strike="noStrike" u="none">
                <a:solidFill>
                  <a:srgbClr val="333333"/>
                </a:solidFill>
                <a:latin typeface="Mali"/>
                <a:ea typeface="Mali"/>
                <a:cs typeface="Mali"/>
                <a:sym typeface="Mali"/>
              </a:rPr>
              <a:t>ro</a:t>
            </a:r>
            <a:r>
              <a:rPr lang="en-US" sz="2850" strike="noStrike" u="none">
                <a:solidFill>
                  <a:srgbClr val="333333"/>
                </a:solidFill>
                <a:latin typeface="Mali"/>
                <a:ea typeface="Mali"/>
                <a:cs typeface="Mali"/>
                <a:sym typeface="Mali"/>
              </a:rPr>
              <a:t>b</a:t>
            </a:r>
            <a:r>
              <a:rPr lang="en-US" sz="2850" strike="noStrike" u="none">
                <a:solidFill>
                  <a:srgbClr val="333333"/>
                </a:solidFill>
                <a:latin typeface="Mali"/>
                <a:ea typeface="Mali"/>
                <a:cs typeface="Mali"/>
                <a:sym typeface="Mali"/>
              </a:rPr>
              <a:t>l</a:t>
            </a:r>
            <a:r>
              <a:rPr lang="en-US" sz="2850" strike="noStrike" u="none">
                <a:solidFill>
                  <a:srgbClr val="333333"/>
                </a:solidFill>
                <a:latin typeface="Mali"/>
                <a:ea typeface="Mali"/>
                <a:cs typeface="Mali"/>
                <a:sym typeface="Mali"/>
              </a:rPr>
              <a:t>e</a:t>
            </a:r>
            <a:r>
              <a:rPr lang="en-US" sz="2850" strike="noStrike" u="none">
                <a:solidFill>
                  <a:srgbClr val="333333"/>
                </a:solidFill>
                <a:latin typeface="Mali"/>
                <a:ea typeface="Mali"/>
                <a:cs typeface="Mali"/>
                <a:sym typeface="Mali"/>
              </a:rPr>
              <a:t>m</a:t>
            </a:r>
            <a:r>
              <a:rPr lang="en-US" sz="2850" strike="noStrike" u="none">
                <a:solidFill>
                  <a:srgbClr val="333333"/>
                </a:solidFill>
                <a:latin typeface="Mali"/>
                <a:ea typeface="Mali"/>
                <a:cs typeface="Mali"/>
                <a:sym typeface="Mali"/>
              </a:rPr>
              <a:t>y</a:t>
            </a:r>
            <a:r>
              <a:rPr lang="en-US" sz="2850" strike="noStrike" u="none">
                <a:solidFill>
                  <a:srgbClr val="333333"/>
                </a:solidFill>
                <a:latin typeface="Mali"/>
                <a:ea typeface="Mali"/>
                <a:cs typeface="Mali"/>
                <a:sym typeface="Mali"/>
              </a:rPr>
              <a:t> </a:t>
            </a:r>
            <a:r>
              <a:rPr lang="en-US" sz="2850" strike="noStrike" u="none">
                <a:solidFill>
                  <a:srgbClr val="333333"/>
                </a:solidFill>
                <a:latin typeface="Mali"/>
                <a:ea typeface="Mali"/>
                <a:cs typeface="Mali"/>
                <a:sym typeface="Mali"/>
              </a:rPr>
              <a:t>z</a:t>
            </a:r>
            <a:r>
              <a:rPr lang="en-US" sz="2850" strike="noStrike" u="none">
                <a:solidFill>
                  <a:srgbClr val="333333"/>
                </a:solidFill>
                <a:latin typeface="Mali"/>
                <a:ea typeface="Mali"/>
                <a:cs typeface="Mali"/>
                <a:sym typeface="Mali"/>
              </a:rPr>
              <a:t>e sne</a:t>
            </a:r>
            <a:r>
              <a:rPr lang="en-US" sz="2850" strike="noStrike" u="none">
                <a:solidFill>
                  <a:srgbClr val="333333"/>
                </a:solidFill>
                <a:latin typeface="Mali"/>
                <a:ea typeface="Mali"/>
                <a:cs typeface="Mali"/>
                <a:sym typeface="Mali"/>
              </a:rPr>
              <a:t>m,</a:t>
            </a:r>
          </a:p>
          <a:p>
            <a:pPr algn="l" marL="615336" indent="-307668" lvl="1">
              <a:lnSpc>
                <a:spcPts val="3990"/>
              </a:lnSpc>
              <a:spcBef>
                <a:spcPct val="0"/>
              </a:spcBef>
              <a:buFont typeface="Arial"/>
              <a:buChar char="•"/>
            </a:pPr>
            <a:r>
              <a:rPr lang="en-US" sz="2850" strike="noStrike" u="none">
                <a:solidFill>
                  <a:srgbClr val="333333"/>
                </a:solidFill>
                <a:latin typeface="Mali"/>
                <a:ea typeface="Mali"/>
                <a:cs typeface="Mali"/>
                <a:sym typeface="Mali"/>
              </a:rPr>
              <a:t>s</a:t>
            </a:r>
            <a:r>
              <a:rPr lang="en-US" sz="2850" strike="noStrike" u="none">
                <a:solidFill>
                  <a:srgbClr val="333333"/>
                </a:solidFill>
                <a:latin typeface="Mali"/>
                <a:ea typeface="Mali"/>
                <a:cs typeface="Mali"/>
                <a:sym typeface="Mali"/>
              </a:rPr>
              <a:t>tres </a:t>
            </a:r>
            <a:r>
              <a:rPr lang="en-US" sz="2850" strike="noStrike" u="none">
                <a:solidFill>
                  <a:srgbClr val="333333"/>
                </a:solidFill>
                <a:latin typeface="Mali"/>
                <a:ea typeface="Mali"/>
                <a:cs typeface="Mali"/>
                <a:sym typeface="Mali"/>
              </a:rPr>
              <a:t>cyfrowy,</a:t>
            </a:r>
          </a:p>
          <a:p>
            <a:pPr algn="l" marL="615336" indent="-307668" lvl="1">
              <a:lnSpc>
                <a:spcPts val="3990"/>
              </a:lnSpc>
              <a:spcBef>
                <a:spcPct val="0"/>
              </a:spcBef>
              <a:buFont typeface="Arial"/>
              <a:buChar char="•"/>
            </a:pPr>
            <a:r>
              <a:rPr lang="en-US" sz="2850" strike="noStrike" u="none">
                <a:solidFill>
                  <a:srgbClr val="333333"/>
                </a:solidFill>
                <a:latin typeface="Mali"/>
                <a:ea typeface="Mali"/>
                <a:cs typeface="Mali"/>
                <a:sym typeface="Mali"/>
              </a:rPr>
              <a:t>zan</a:t>
            </a:r>
            <a:r>
              <a:rPr lang="en-US" sz="2850" strike="noStrike" u="none">
                <a:solidFill>
                  <a:srgbClr val="333333"/>
                </a:solidFill>
                <a:latin typeface="Mali"/>
                <a:ea typeface="Mali"/>
                <a:cs typeface="Mali"/>
                <a:sym typeface="Mali"/>
              </a:rPr>
              <a:t>ie</a:t>
            </a:r>
            <a:r>
              <a:rPr lang="en-US" sz="2850" strike="noStrike" u="none">
                <a:solidFill>
                  <a:srgbClr val="333333"/>
                </a:solidFill>
                <a:latin typeface="Mali"/>
                <a:ea typeface="Mali"/>
                <a:cs typeface="Mali"/>
                <a:sym typeface="Mali"/>
              </a:rPr>
              <a:t>dba</a:t>
            </a:r>
            <a:r>
              <a:rPr lang="en-US" sz="2850" strike="noStrike" u="none">
                <a:solidFill>
                  <a:srgbClr val="333333"/>
                </a:solidFill>
                <a:latin typeface="Mali"/>
                <a:ea typeface="Mali"/>
                <a:cs typeface="Mali"/>
                <a:sym typeface="Mali"/>
              </a:rPr>
              <a:t>n</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e </a:t>
            </a:r>
            <a:r>
              <a:rPr lang="en-US" sz="2850" strike="noStrike" u="none">
                <a:solidFill>
                  <a:srgbClr val="333333"/>
                </a:solidFill>
                <a:latin typeface="Mali"/>
                <a:ea typeface="Mali"/>
                <a:cs typeface="Mali"/>
                <a:sym typeface="Mali"/>
              </a:rPr>
              <a:t>obow</a:t>
            </a:r>
            <a:r>
              <a:rPr lang="en-US" sz="2850" strike="noStrike" u="none">
                <a:solidFill>
                  <a:srgbClr val="333333"/>
                </a:solidFill>
                <a:latin typeface="Mali"/>
                <a:ea typeface="Mali"/>
                <a:cs typeface="Mali"/>
                <a:sym typeface="Mali"/>
              </a:rPr>
              <a:t>i</a:t>
            </a:r>
            <a:r>
              <a:rPr lang="en-US" sz="2850" strike="noStrike" u="none">
                <a:solidFill>
                  <a:srgbClr val="333333"/>
                </a:solidFill>
                <a:latin typeface="Mali"/>
                <a:ea typeface="Mali"/>
                <a:cs typeface="Mali"/>
                <a:sym typeface="Mali"/>
              </a:rPr>
              <a:t>ązków,</a:t>
            </a:r>
          </a:p>
          <a:p>
            <a:pPr algn="l" marL="615336" indent="-307668" lvl="1">
              <a:lnSpc>
                <a:spcPts val="3990"/>
              </a:lnSpc>
              <a:spcBef>
                <a:spcPct val="0"/>
              </a:spcBef>
              <a:buFont typeface="Arial"/>
              <a:buChar char="•"/>
            </a:pPr>
            <a:r>
              <a:rPr lang="en-US" sz="2850" strike="noStrike" u="none">
                <a:solidFill>
                  <a:srgbClr val="333333"/>
                </a:solidFill>
                <a:latin typeface="Mali"/>
                <a:ea typeface="Mali"/>
                <a:cs typeface="Mali"/>
                <a:sym typeface="Mali"/>
              </a:rPr>
              <a:t>prob</a:t>
            </a:r>
            <a:r>
              <a:rPr lang="en-US" sz="2850" strike="noStrike" u="none">
                <a:solidFill>
                  <a:srgbClr val="333333"/>
                </a:solidFill>
                <a:latin typeface="Mali"/>
                <a:ea typeface="Mali"/>
                <a:cs typeface="Mali"/>
                <a:sym typeface="Mali"/>
              </a:rPr>
              <a:t>l</a:t>
            </a:r>
            <a:r>
              <a:rPr lang="en-US" sz="2850" strike="noStrike" u="none">
                <a:solidFill>
                  <a:srgbClr val="333333"/>
                </a:solidFill>
                <a:latin typeface="Mali"/>
                <a:ea typeface="Mali"/>
                <a:cs typeface="Mali"/>
                <a:sym typeface="Mali"/>
              </a:rPr>
              <a:t>emy z</a:t>
            </a:r>
            <a:r>
              <a:rPr lang="en-US" sz="2850" strike="noStrike" u="none">
                <a:solidFill>
                  <a:srgbClr val="333333"/>
                </a:solidFill>
                <a:latin typeface="Mali"/>
                <a:ea typeface="Mali"/>
                <a:cs typeface="Mali"/>
                <a:sym typeface="Mali"/>
              </a:rPr>
              <a:t> koncentracją.</a:t>
            </a:r>
          </a:p>
          <a:p>
            <a:pPr algn="r">
              <a:lnSpc>
                <a:spcPts val="2870"/>
              </a:lnSpc>
              <a:spcBef>
                <a:spcPct val="0"/>
              </a:spcBef>
            </a:pPr>
          </a:p>
          <a:p>
            <a:pPr algn="r">
              <a:lnSpc>
                <a:spcPts val="3010"/>
              </a:lnSpc>
              <a:spcBef>
                <a:spcPct val="0"/>
              </a:spcBef>
            </a:pPr>
            <a:r>
              <a:rPr lang="en-US" sz="2150" strike="noStrike" u="none">
                <a:solidFill>
                  <a:srgbClr val="333333"/>
                </a:solidFill>
                <a:latin typeface="Mali"/>
                <a:ea typeface="Mali"/>
                <a:cs typeface="Mali"/>
                <a:sym typeface="Mali"/>
              </a:rPr>
              <a:t>     (</a:t>
            </a:r>
            <a:r>
              <a:rPr lang="en-US" sz="2150" strike="noStrike" u="none">
                <a:solidFill>
                  <a:srgbClr val="333333"/>
                </a:solidFill>
                <a:latin typeface="Mali"/>
                <a:ea typeface="Mali"/>
                <a:cs typeface="Mali"/>
                <a:sym typeface="Mali"/>
              </a:rPr>
              <a:t>Ministerstwo Cyfryzacji, 2022)</a:t>
            </a:r>
          </a:p>
          <a:p>
            <a:pPr algn="l" marL="0" indent="0" lvl="0">
              <a:lnSpc>
                <a:spcPts val="3010"/>
              </a:lnSpc>
              <a:spcBef>
                <a:spcPct val="0"/>
              </a:spcBef>
            </a:pPr>
          </a:p>
        </p:txBody>
      </p:sp>
      <p:sp>
        <p:nvSpPr>
          <p:cNvPr name="TextBox 4" id="4"/>
          <p:cNvSpPr txBox="true"/>
          <p:nvPr/>
        </p:nvSpPr>
        <p:spPr>
          <a:xfrm rot="0">
            <a:off x="5044307" y="1572967"/>
            <a:ext cx="7690005" cy="1542772"/>
          </a:xfrm>
          <a:prstGeom prst="rect">
            <a:avLst/>
          </a:prstGeom>
        </p:spPr>
        <p:txBody>
          <a:bodyPr anchor="t" rtlCol="false" tIns="0" lIns="0" bIns="0" rIns="0">
            <a:spAutoFit/>
          </a:bodyPr>
          <a:lstStyle/>
          <a:p>
            <a:pPr algn="ctr" marL="0" indent="0" lvl="0">
              <a:lnSpc>
                <a:spcPts val="5731"/>
              </a:lnSpc>
            </a:pPr>
            <a:r>
              <a:rPr lang="en-US" sz="6822">
                <a:solidFill>
                  <a:srgbClr val="333333"/>
                </a:solidFill>
                <a:latin typeface="Glass Antiqua"/>
                <a:ea typeface="Glass Antiqua"/>
                <a:cs typeface="Glass Antiqua"/>
                <a:sym typeface="Glass Antiqua"/>
              </a:rPr>
              <a:t>Skutki zaniedbanej higieny cyfrowej</a:t>
            </a:r>
          </a:p>
        </p:txBody>
      </p:sp>
    </p:spTree>
  </p:cSld>
  <p:clrMapOvr>
    <a:masterClrMapping/>
  </p:clrMapOvr>
  <p:transition spd="fast">
    <p:push dir="l"/>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147912" y="7869597"/>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3" id="3"/>
          <p:cNvSpPr/>
          <p:nvPr/>
        </p:nvSpPr>
        <p:spPr>
          <a:xfrm flipH="false" flipV="false" rot="-10800000">
            <a:off x="10147912" y="-1786899"/>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4" id="4"/>
          <p:cNvSpPr/>
          <p:nvPr/>
        </p:nvSpPr>
        <p:spPr>
          <a:xfrm flipH="false" flipV="false" rot="0">
            <a:off x="12170039" y="2248479"/>
            <a:ext cx="4489602" cy="6356958"/>
          </a:xfrm>
          <a:custGeom>
            <a:avLst/>
            <a:gdLst/>
            <a:ahLst/>
            <a:cxnLst/>
            <a:rect r="r" b="b" t="t" l="l"/>
            <a:pathLst>
              <a:path h="6356958" w="4489602">
                <a:moveTo>
                  <a:pt x="0" y="0"/>
                </a:moveTo>
                <a:lnTo>
                  <a:pt x="4489602" y="0"/>
                </a:lnTo>
                <a:lnTo>
                  <a:pt x="4489602" y="6356958"/>
                </a:lnTo>
                <a:lnTo>
                  <a:pt x="0" y="6356958"/>
                </a:lnTo>
                <a:lnTo>
                  <a:pt x="0" y="0"/>
                </a:lnTo>
                <a:close/>
              </a:path>
            </a:pathLst>
          </a:custGeom>
          <a:blipFill>
            <a:blip r:embed="rId3"/>
            <a:stretch>
              <a:fillRect l="0" t="0" r="0" b="0"/>
            </a:stretch>
          </a:blipFill>
        </p:spPr>
      </p:sp>
      <p:sp>
        <p:nvSpPr>
          <p:cNvPr name="TextBox 5" id="5"/>
          <p:cNvSpPr txBox="true"/>
          <p:nvPr/>
        </p:nvSpPr>
        <p:spPr>
          <a:xfrm rot="0">
            <a:off x="1283413" y="2433625"/>
            <a:ext cx="9161780" cy="7905156"/>
          </a:xfrm>
          <a:prstGeom prst="rect">
            <a:avLst/>
          </a:prstGeom>
        </p:spPr>
        <p:txBody>
          <a:bodyPr anchor="t" rtlCol="false" tIns="0" lIns="0" bIns="0" rIns="0">
            <a:spAutoFit/>
          </a:bodyPr>
          <a:lstStyle/>
          <a:p>
            <a:pPr algn="l" marL="0" indent="0" lvl="0">
              <a:lnSpc>
                <a:spcPts val="3736"/>
              </a:lnSpc>
            </a:pPr>
            <a:r>
              <a:rPr lang="en-US" sz="2172" strike="noStrike" u="none">
                <a:solidFill>
                  <a:srgbClr val="333333"/>
                </a:solidFill>
                <a:latin typeface="Mali"/>
                <a:ea typeface="Mali"/>
                <a:cs typeface="Mali"/>
                <a:sym typeface="Mali"/>
              </a:rPr>
              <a:t>Autor eksploruje temat postępującego zdekoncentrowania mieszkańców zachodniego świata. Czy tego chcemy, czy nie, nasza umiejętność skupienia uwagi zanika. Ciągłe dążenie do wielozadaniowości, zwiększone tempo życia i przełączanie się z jednego urządzenia elektronicznego na drugie szkodzą nie tylko naszej koncentracji, ale i psychice. By znaleźć rozwiązanie tego problemu, </a:t>
            </a:r>
            <a:r>
              <a:rPr lang="en-US" sz="2172" strike="noStrike">
                <a:solidFill>
                  <a:srgbClr val="333333"/>
                </a:solidFill>
                <a:latin typeface="Mali"/>
                <a:ea typeface="Mali"/>
                <a:cs typeface="Mali"/>
                <a:sym typeface="Mali"/>
              </a:rPr>
              <a:t>Hari</a:t>
            </a:r>
            <a:r>
              <a:rPr lang="en-US" sz="2172" strike="noStrike" u="none">
                <a:solidFill>
                  <a:srgbClr val="333333"/>
                </a:solidFill>
                <a:latin typeface="Mali"/>
                <a:ea typeface="Mali"/>
                <a:cs typeface="Mali"/>
                <a:sym typeface="Mali"/>
              </a:rPr>
              <a:t> wyruszył w epicką podróż, podczas której spotykał się ze światowymi ekspertami w dziedzin</a:t>
            </a:r>
            <a:r>
              <a:rPr lang="en-US" sz="2172" strike="noStrike" u="none">
                <a:solidFill>
                  <a:srgbClr val="333333"/>
                </a:solidFill>
                <a:latin typeface="Mali"/>
                <a:ea typeface="Mali"/>
                <a:cs typeface="Mali"/>
                <a:sym typeface="Mali"/>
              </a:rPr>
              <a:t>i</a:t>
            </a:r>
            <a:r>
              <a:rPr lang="en-US" sz="2172" strike="noStrike" u="none">
                <a:solidFill>
                  <a:srgbClr val="333333"/>
                </a:solidFill>
                <a:latin typeface="Mali"/>
                <a:ea typeface="Mali"/>
                <a:cs typeface="Mali"/>
                <a:sym typeface="Mali"/>
              </a:rPr>
              <a:t>e koncentracji u</a:t>
            </a:r>
            <a:r>
              <a:rPr lang="en-US" sz="2172" strike="noStrike" u="none">
                <a:solidFill>
                  <a:srgbClr val="333333"/>
                </a:solidFill>
                <a:latin typeface="Mali"/>
                <a:ea typeface="Mali"/>
                <a:cs typeface="Mali"/>
                <a:sym typeface="Mali"/>
              </a:rPr>
              <a:t>w</a:t>
            </a:r>
            <a:r>
              <a:rPr lang="en-US" sz="2172" strike="noStrike" u="none">
                <a:solidFill>
                  <a:srgbClr val="333333"/>
                </a:solidFill>
                <a:latin typeface="Mali"/>
                <a:ea typeface="Mali"/>
                <a:cs typeface="Mali"/>
                <a:sym typeface="Mali"/>
              </a:rPr>
              <a:t>agi. Rozmawiał z ludźmi, którzy uciekli z Doliny Krzemowej i z weterynarzami diagnozującymi ADHD u psów. Odwiedził fawele w Rio de Janeiro oraz nowozelandzką firmę, która wpadła na niecodzienny pomysł przywracania produktywności pracowników. Dzięki tym spotkaniom odkrył, że nasze przekonania na temat problemów ze skupieniem uwagi są błędne. Autor pokazuje, jak możemy je odzyskać – jako jednostki i jako społeczeństwo – jeśli zdołamy o to zawalczyć.</a:t>
            </a:r>
          </a:p>
          <a:p>
            <a:pPr algn="l" marL="0" indent="0" lvl="0">
              <a:lnSpc>
                <a:spcPts val="3736"/>
              </a:lnSpc>
            </a:pPr>
          </a:p>
        </p:txBody>
      </p:sp>
      <p:sp>
        <p:nvSpPr>
          <p:cNvPr name="TextBox 6" id="6"/>
          <p:cNvSpPr txBox="true"/>
          <p:nvPr/>
        </p:nvSpPr>
        <p:spPr>
          <a:xfrm rot="0">
            <a:off x="1283413" y="563829"/>
            <a:ext cx="8445018" cy="1286454"/>
          </a:xfrm>
          <a:prstGeom prst="rect">
            <a:avLst/>
          </a:prstGeom>
        </p:spPr>
        <p:txBody>
          <a:bodyPr anchor="t" rtlCol="false" tIns="0" lIns="0" bIns="0" rIns="0">
            <a:spAutoFit/>
          </a:bodyPr>
          <a:lstStyle/>
          <a:p>
            <a:pPr algn="ctr">
              <a:lnSpc>
                <a:spcPts val="5218"/>
              </a:lnSpc>
            </a:pPr>
            <a:r>
              <a:rPr lang="en-US" sz="3727">
                <a:solidFill>
                  <a:srgbClr val="333333"/>
                </a:solidFill>
                <a:latin typeface="Mali"/>
                <a:ea typeface="Mali"/>
                <a:cs typeface="Mali"/>
                <a:sym typeface="Mali"/>
              </a:rPr>
              <a:t>Złodzieje. Co okrada nas z uwagi? </a:t>
            </a:r>
          </a:p>
          <a:p>
            <a:pPr algn="ctr">
              <a:lnSpc>
                <a:spcPts val="5218"/>
              </a:lnSpc>
            </a:pPr>
            <a:r>
              <a:rPr lang="en-US" sz="3727">
                <a:solidFill>
                  <a:srgbClr val="333333"/>
                </a:solidFill>
                <a:latin typeface="Mali"/>
                <a:ea typeface="Mali"/>
                <a:cs typeface="Mali"/>
                <a:sym typeface="Mali"/>
                <a:hlinkClick r:id="rId4" tooltip="https://bonito.pl/autor/Johann+Hari/"/>
              </a:rPr>
              <a:t>Johann Hari</a:t>
            </a:r>
          </a:p>
        </p:txBody>
      </p:sp>
    </p:spTree>
  </p:cSld>
  <p:clrMapOvr>
    <a:masterClrMapping/>
  </p:clrMapOvr>
  <p:transition spd="fast">
    <p:push dir="l"/>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679179" y="3034865"/>
            <a:ext cx="6880839" cy="4166035"/>
          </a:xfrm>
          <a:custGeom>
            <a:avLst/>
            <a:gdLst/>
            <a:ahLst/>
            <a:cxnLst/>
            <a:rect r="r" b="b" t="t" l="l"/>
            <a:pathLst>
              <a:path h="4166035" w="6880839">
                <a:moveTo>
                  <a:pt x="0" y="0"/>
                </a:moveTo>
                <a:lnTo>
                  <a:pt x="6880839" y="0"/>
                </a:lnTo>
                <a:lnTo>
                  <a:pt x="6880839" y="4166035"/>
                </a:lnTo>
                <a:lnTo>
                  <a:pt x="0" y="41660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482554" y="8166249"/>
            <a:ext cx="2627654" cy="1891911"/>
          </a:xfrm>
          <a:custGeom>
            <a:avLst/>
            <a:gdLst/>
            <a:ahLst/>
            <a:cxnLst/>
            <a:rect r="r" b="b" t="t" l="l"/>
            <a:pathLst>
              <a:path h="1891911" w="2627654">
                <a:moveTo>
                  <a:pt x="0" y="0"/>
                </a:moveTo>
                <a:lnTo>
                  <a:pt x="2627654" y="0"/>
                </a:lnTo>
                <a:lnTo>
                  <a:pt x="2627654" y="1891911"/>
                </a:lnTo>
                <a:lnTo>
                  <a:pt x="0" y="18919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235989" y="773712"/>
            <a:ext cx="10386592" cy="1063653"/>
          </a:xfrm>
          <a:prstGeom prst="rect">
            <a:avLst/>
          </a:prstGeom>
        </p:spPr>
        <p:txBody>
          <a:bodyPr anchor="t" rtlCol="false" tIns="0" lIns="0" bIns="0" rIns="0">
            <a:spAutoFit/>
          </a:bodyPr>
          <a:lstStyle/>
          <a:p>
            <a:pPr algn="l" marL="0" indent="0" lvl="0">
              <a:lnSpc>
                <a:spcPts val="8196"/>
              </a:lnSpc>
            </a:pPr>
            <a:r>
              <a:rPr lang="en-US" sz="7384">
                <a:solidFill>
                  <a:srgbClr val="333333"/>
                </a:solidFill>
                <a:latin typeface="Glass Antiqua"/>
                <a:ea typeface="Glass Antiqua"/>
                <a:cs typeface="Glass Antiqua"/>
                <a:sym typeface="Glass Antiqua"/>
              </a:rPr>
              <a:t>Webinar </a:t>
            </a:r>
          </a:p>
        </p:txBody>
      </p:sp>
      <p:sp>
        <p:nvSpPr>
          <p:cNvPr name="TextBox 5" id="5"/>
          <p:cNvSpPr txBox="true"/>
          <p:nvPr/>
        </p:nvSpPr>
        <p:spPr>
          <a:xfrm rot="0">
            <a:off x="1235989" y="1969840"/>
            <a:ext cx="8443931" cy="7616392"/>
          </a:xfrm>
          <a:prstGeom prst="rect">
            <a:avLst/>
          </a:prstGeom>
        </p:spPr>
        <p:txBody>
          <a:bodyPr anchor="t" rtlCol="false" tIns="0" lIns="0" bIns="0" rIns="0">
            <a:spAutoFit/>
          </a:bodyPr>
          <a:lstStyle/>
          <a:p>
            <a:pPr algn="l">
              <a:lnSpc>
                <a:spcPts val="4357"/>
              </a:lnSpc>
            </a:pPr>
            <a:r>
              <a:rPr lang="en-US" sz="3112">
                <a:solidFill>
                  <a:srgbClr val="333333"/>
                </a:solidFill>
                <a:latin typeface="Mali"/>
                <a:ea typeface="Mali"/>
                <a:cs typeface="Mali"/>
                <a:sym typeface="Mali"/>
              </a:rPr>
              <a:t>Zachęcamy do wysłuchania w</a:t>
            </a:r>
            <a:r>
              <a:rPr lang="en-US" sz="3112">
                <a:solidFill>
                  <a:srgbClr val="333333"/>
                </a:solidFill>
                <a:latin typeface="Mali"/>
                <a:ea typeface="Mali"/>
                <a:cs typeface="Mali"/>
                <a:sym typeface="Mali"/>
              </a:rPr>
              <a:t>ykładu Pani Magdaleny Bigaj realizowanego w ramach cyklu webinarów organizowanych przez Centrum Edukacji Medialnej z Kielc. </a:t>
            </a:r>
          </a:p>
          <a:p>
            <a:pPr algn="l">
              <a:lnSpc>
                <a:spcPts val="4357"/>
              </a:lnSpc>
            </a:pPr>
            <a:r>
              <a:rPr lang="en-US" sz="3112">
                <a:solidFill>
                  <a:srgbClr val="333333"/>
                </a:solidFill>
                <a:latin typeface="Mali"/>
                <a:ea typeface="Mali"/>
                <a:cs typeface="Mali"/>
                <a:sym typeface="Mali"/>
              </a:rPr>
              <a:t>W webinarze poruszono tematykę: </a:t>
            </a:r>
          </a:p>
          <a:p>
            <a:pPr algn="l" marL="672033" indent="-336017" lvl="1">
              <a:lnSpc>
                <a:spcPts val="4357"/>
              </a:lnSpc>
              <a:buFont typeface="Arial"/>
              <a:buChar char="•"/>
            </a:pPr>
            <a:r>
              <a:rPr lang="en-US" sz="3112">
                <a:solidFill>
                  <a:srgbClr val="333333"/>
                </a:solidFill>
                <a:latin typeface="Mali"/>
                <a:ea typeface="Mali"/>
                <a:cs typeface="Mali"/>
                <a:sym typeface="Mali"/>
              </a:rPr>
              <a:t>jak urządzenia ekranowe i internet wpływają na samopoczucie oraz codzienne funkcjonowanie, </a:t>
            </a:r>
          </a:p>
          <a:p>
            <a:pPr algn="l" marL="672033" indent="-336017" lvl="1">
              <a:lnSpc>
                <a:spcPts val="4357"/>
              </a:lnSpc>
              <a:buFont typeface="Arial"/>
              <a:buChar char="•"/>
            </a:pPr>
            <a:r>
              <a:rPr lang="en-US" sz="3112">
                <a:solidFill>
                  <a:srgbClr val="333333"/>
                </a:solidFill>
                <a:latin typeface="Mali"/>
                <a:ea typeface="Mali"/>
                <a:cs typeface="Mali"/>
                <a:sym typeface="Mali"/>
              </a:rPr>
              <a:t>czym jest cyfrowe obywatelstwo i jakie prawa przysługują w sieci oraz na jakich zasadach działają popularne aplikacje i algorytmy do serwowania treści, </a:t>
            </a:r>
          </a:p>
          <a:p>
            <a:pPr algn="l" marL="672033" indent="-336017" lvl="1">
              <a:lnSpc>
                <a:spcPts val="4357"/>
              </a:lnSpc>
              <a:buFont typeface="Arial"/>
              <a:buChar char="•"/>
            </a:pPr>
            <a:r>
              <a:rPr lang="en-US" sz="3112">
                <a:solidFill>
                  <a:srgbClr val="333333"/>
                </a:solidFill>
                <a:latin typeface="Mali"/>
                <a:ea typeface="Mali"/>
                <a:cs typeface="Mali"/>
                <a:sym typeface="Mali"/>
              </a:rPr>
              <a:t>zasady cyfrowej higieny.</a:t>
            </a:r>
          </a:p>
        </p:txBody>
      </p:sp>
      <p:sp>
        <p:nvSpPr>
          <p:cNvPr name="TextBox 6" id="6"/>
          <p:cNvSpPr txBox="true"/>
          <p:nvPr/>
        </p:nvSpPr>
        <p:spPr>
          <a:xfrm rot="0">
            <a:off x="16090154" y="8860745"/>
            <a:ext cx="1412453" cy="455295"/>
          </a:xfrm>
          <a:prstGeom prst="rect">
            <a:avLst/>
          </a:prstGeom>
        </p:spPr>
        <p:txBody>
          <a:bodyPr anchor="t" rtlCol="false" tIns="0" lIns="0" bIns="0" rIns="0">
            <a:spAutoFit/>
          </a:bodyPr>
          <a:lstStyle/>
          <a:p>
            <a:pPr algn="ctr">
              <a:lnSpc>
                <a:spcPts val="3780"/>
              </a:lnSpc>
            </a:pPr>
            <a:r>
              <a:rPr lang="en-US" sz="2700">
                <a:solidFill>
                  <a:srgbClr val="333333"/>
                </a:solidFill>
                <a:latin typeface="Mali"/>
                <a:ea typeface="Mali"/>
                <a:cs typeface="Mali"/>
                <a:sym typeface="Mali"/>
              </a:rPr>
              <a:t>Webinar</a:t>
            </a:r>
          </a:p>
        </p:txBody>
      </p:sp>
      <p:sp>
        <p:nvSpPr>
          <p:cNvPr name="TextBox 7" id="7"/>
          <p:cNvSpPr txBox="true"/>
          <p:nvPr/>
        </p:nvSpPr>
        <p:spPr>
          <a:xfrm rot="0">
            <a:off x="10365721" y="2173860"/>
            <a:ext cx="9395546" cy="457834"/>
          </a:xfrm>
          <a:prstGeom prst="rect">
            <a:avLst/>
          </a:prstGeom>
        </p:spPr>
        <p:txBody>
          <a:bodyPr anchor="t" rtlCol="false" tIns="0" lIns="0" bIns="0" rIns="0">
            <a:spAutoFit/>
          </a:bodyPr>
          <a:lstStyle/>
          <a:p>
            <a:pPr algn="l">
              <a:lnSpc>
                <a:spcPts val="3640"/>
              </a:lnSpc>
            </a:pPr>
            <a:r>
              <a:rPr lang="en-US" sz="2600" u="sng">
                <a:solidFill>
                  <a:srgbClr val="5166B3"/>
                </a:solidFill>
                <a:latin typeface="Arimo"/>
                <a:ea typeface="Arimo"/>
                <a:cs typeface="Arimo"/>
                <a:sym typeface="Arimo"/>
                <a:hlinkClick r:id="rId6" tooltip="https://www.youtube.com/watch?v=I0_340zWOtA"/>
              </a:rPr>
              <a:t>https://www.youtube.com/watch?v=I0_340zWOtA</a:t>
            </a:r>
          </a:p>
        </p:txBody>
      </p:sp>
    </p:spTree>
  </p:cSld>
  <p:clrMapOvr>
    <a:masterClrMapping/>
  </p:clrMapOvr>
  <p:transition spd="fast">
    <p:push dir="l"/>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823085" y="1028700"/>
            <a:ext cx="14641830" cy="8229600"/>
          </a:xfrm>
          <a:prstGeom prst="rect">
            <a:avLst/>
          </a:prstGeom>
        </p:spPr>
      </p:pic>
    </p:spTree>
  </p:cSld>
  <p:clrMapOvr>
    <a:masterClrMapping/>
  </p:clrMapOvr>
  <p:transition spd="fast">
    <p:push dir="l"/>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2109988">
            <a:off x="12786933" y="7577092"/>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Freeform 3" id="3"/>
          <p:cNvSpPr/>
          <p:nvPr/>
        </p:nvSpPr>
        <p:spPr>
          <a:xfrm flipH="false" flipV="false" rot="-9585202">
            <a:off x="12404907" y="-2063965"/>
            <a:ext cx="7256744" cy="4834806"/>
          </a:xfrm>
          <a:custGeom>
            <a:avLst/>
            <a:gdLst/>
            <a:ahLst/>
            <a:cxnLst/>
            <a:rect r="r" b="b" t="t" l="l"/>
            <a:pathLst>
              <a:path h="4834806" w="7256744">
                <a:moveTo>
                  <a:pt x="0" y="0"/>
                </a:moveTo>
                <a:lnTo>
                  <a:pt x="7256745" y="0"/>
                </a:lnTo>
                <a:lnTo>
                  <a:pt x="7256745" y="4834806"/>
                </a:lnTo>
                <a:lnTo>
                  <a:pt x="0" y="4834806"/>
                </a:lnTo>
                <a:lnTo>
                  <a:pt x="0" y="0"/>
                </a:lnTo>
                <a:close/>
              </a:path>
            </a:pathLst>
          </a:custGeom>
          <a:blipFill>
            <a:blip r:embed="rId2"/>
            <a:stretch>
              <a:fillRect l="0" t="0" r="0" b="0"/>
            </a:stretch>
          </a:blipFill>
        </p:spPr>
      </p:sp>
      <p:sp>
        <p:nvSpPr>
          <p:cNvPr name="TextBox 4" id="4"/>
          <p:cNvSpPr txBox="true"/>
          <p:nvPr/>
        </p:nvSpPr>
        <p:spPr>
          <a:xfrm rot="0">
            <a:off x="788860" y="904875"/>
            <a:ext cx="12787109" cy="1012824"/>
          </a:xfrm>
          <a:prstGeom prst="rect">
            <a:avLst/>
          </a:prstGeom>
        </p:spPr>
        <p:txBody>
          <a:bodyPr anchor="t" rtlCol="false" tIns="0" lIns="0" bIns="0" rIns="0">
            <a:spAutoFit/>
          </a:bodyPr>
          <a:lstStyle/>
          <a:p>
            <a:pPr algn="l" marL="0" indent="0" lvl="0">
              <a:lnSpc>
                <a:spcPts val="8225"/>
              </a:lnSpc>
              <a:spcBef>
                <a:spcPct val="0"/>
              </a:spcBef>
            </a:pPr>
            <a:r>
              <a:rPr lang="en-US" sz="5875">
                <a:solidFill>
                  <a:srgbClr val="333333"/>
                </a:solidFill>
                <a:latin typeface="Glass Antiqua"/>
                <a:ea typeface="Glass Antiqua"/>
                <a:cs typeface="Glass Antiqua"/>
                <a:sym typeface="Glass Antiqua"/>
              </a:rPr>
              <a:t>Podcasty Instytutu Cyfrowego Obywatelstwa</a:t>
            </a:r>
          </a:p>
        </p:txBody>
      </p:sp>
      <p:sp>
        <p:nvSpPr>
          <p:cNvPr name="TextBox 5" id="5"/>
          <p:cNvSpPr txBox="true"/>
          <p:nvPr/>
        </p:nvSpPr>
        <p:spPr>
          <a:xfrm rot="0">
            <a:off x="1028700" y="2353433"/>
            <a:ext cx="14465988" cy="658114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333333"/>
                </a:solidFill>
                <a:latin typeface="Mali"/>
                <a:ea typeface="Mali"/>
                <a:cs typeface="Mali"/>
                <a:sym typeface="Mali"/>
                <a:hlinkClick r:id="rId3" tooltip="https://open.spotify.com/episode/4iNgvA60syYLcaVyxWdds7"/>
              </a:rPr>
              <a:t>W szczególności polecamy Państwa uwadze podcasty o następujących tytułach: </a:t>
            </a:r>
          </a:p>
          <a:p>
            <a:pPr algn="l" marL="734059" indent="-367030" lvl="1">
              <a:lnSpc>
                <a:spcPts val="4759"/>
              </a:lnSpc>
              <a:buFont typeface="Arial"/>
              <a:buChar char="•"/>
            </a:pPr>
            <a:r>
              <a:rPr lang="en-US" sz="3399">
                <a:solidFill>
                  <a:srgbClr val="333333"/>
                </a:solidFill>
                <a:latin typeface="Mali"/>
                <a:ea typeface="Mali"/>
                <a:cs typeface="Mali"/>
                <a:sym typeface="Mali"/>
                <a:hlinkClick r:id="rId4" tooltip="https://open.spotify.com/episode/4iNgvA60syYLcaVyxWdds7"/>
              </a:rPr>
              <a:t>,,Raport ‘Internet dzieci’ i aktywna nadzieja w świecie cyfrowym”</a:t>
            </a:r>
            <a:r>
              <a:rPr lang="en-US" sz="3399" u="sng">
                <a:solidFill>
                  <a:srgbClr val="333333"/>
                </a:solidFill>
                <a:latin typeface="Mali"/>
                <a:ea typeface="Mali"/>
                <a:cs typeface="Mali"/>
                <a:sym typeface="Mali"/>
                <a:hlinkClick r:id="rId5" tooltip="https://open.spotify.com/episode/4iNgvA60syYLcaVyxWdds7"/>
              </a:rPr>
              <a:t> (</a:t>
            </a:r>
            <a:r>
              <a:rPr lang="en-US" sz="3399" u="sng">
                <a:solidFill>
                  <a:srgbClr val="5166B3"/>
                </a:solidFill>
                <a:latin typeface="Mali"/>
                <a:ea typeface="Mali"/>
                <a:cs typeface="Mali"/>
                <a:sym typeface="Mali"/>
                <a:hlinkClick r:id="rId6" tooltip="https://open.spotify.com/episode/4iNgvA60syYLcaVyxWdds7"/>
              </a:rPr>
              <a:t>https://open.spotify.com/episode/3FcZzQBewLee11ucSagaB3</a:t>
            </a:r>
            <a:r>
              <a:rPr lang="en-US" sz="3399" u="sng">
                <a:solidFill>
                  <a:srgbClr val="333333"/>
                </a:solidFill>
                <a:latin typeface="Mali"/>
                <a:ea typeface="Mali"/>
                <a:cs typeface="Mali"/>
                <a:sym typeface="Mali"/>
                <a:hlinkClick r:id="rId7" tooltip="https://open.spotify.com/episode/4iNgvA60syYLcaVyxWdds7"/>
              </a:rPr>
              <a:t>)</a:t>
            </a:r>
            <a:r>
              <a:rPr lang="en-US" sz="3399">
                <a:solidFill>
                  <a:srgbClr val="333333"/>
                </a:solidFill>
                <a:latin typeface="Mali"/>
                <a:ea typeface="Mali"/>
                <a:cs typeface="Mali"/>
                <a:sym typeface="Mali"/>
              </a:rPr>
              <a:t>,</a:t>
            </a:r>
          </a:p>
          <a:p>
            <a:pPr algn="l" marL="734059" indent="-367030" lvl="1">
              <a:lnSpc>
                <a:spcPts val="4759"/>
              </a:lnSpc>
              <a:buFont typeface="Arial"/>
              <a:buChar char="•"/>
            </a:pPr>
            <a:r>
              <a:rPr lang="en-US" sz="3399" u="sng">
                <a:solidFill>
                  <a:srgbClr val="333333"/>
                </a:solidFill>
                <a:latin typeface="Mali"/>
                <a:ea typeface="Mali"/>
                <a:cs typeface="Mali"/>
                <a:sym typeface="Mali"/>
                <a:hlinkClick r:id="rId8" tooltip="https://open.spotify.com/episode/4iNgvA60syYLcaVyxWdds7"/>
              </a:rPr>
              <a:t>,,</a:t>
            </a:r>
            <a:r>
              <a:rPr lang="en-US" sz="3399">
                <a:solidFill>
                  <a:srgbClr val="333333"/>
                </a:solidFill>
                <a:latin typeface="Mali"/>
                <a:ea typeface="Mali"/>
                <a:cs typeface="Mali"/>
                <a:sym typeface="Mali"/>
                <a:hlinkClick r:id="rId9" tooltip="https://open.spotify.com/episode/4iNgvA60syYLcaVyxWdds7"/>
              </a:rPr>
              <a:t>Telefony a uczenie się i praca”</a:t>
            </a:r>
            <a:r>
              <a:rPr lang="en-US" sz="3399" u="sng">
                <a:solidFill>
                  <a:srgbClr val="333333"/>
                </a:solidFill>
                <a:latin typeface="Mali"/>
                <a:ea typeface="Mali"/>
                <a:cs typeface="Mali"/>
                <a:sym typeface="Mali"/>
                <a:hlinkClick r:id="rId10" tooltip="https://open.spotify.com/episode/4iNgvA60syYLcaVyxWdds7"/>
              </a:rPr>
              <a:t> (</a:t>
            </a:r>
            <a:r>
              <a:rPr lang="en-US" sz="3399" u="sng">
                <a:solidFill>
                  <a:srgbClr val="5166B3"/>
                </a:solidFill>
                <a:latin typeface="Mali"/>
                <a:ea typeface="Mali"/>
                <a:cs typeface="Mali"/>
                <a:sym typeface="Mali"/>
                <a:hlinkClick r:id="rId11" tooltip="https://open.spotify.com/episode/4iNgvA60syYLcaVyxWdds7"/>
              </a:rPr>
              <a:t>https://open.spotify.com/episode/4iNgvA60syYLcaVyxWdds7</a:t>
            </a:r>
            <a:r>
              <a:rPr lang="en-US" sz="3399">
                <a:solidFill>
                  <a:srgbClr val="333333"/>
                </a:solidFill>
                <a:latin typeface="Mali"/>
                <a:ea typeface="Mali"/>
                <a:cs typeface="Mali"/>
                <a:sym typeface="Mali"/>
              </a:rPr>
              <a:t>),</a:t>
            </a:r>
          </a:p>
          <a:p>
            <a:pPr algn="l" marL="734059" indent="-367030" lvl="1">
              <a:lnSpc>
                <a:spcPts val="4759"/>
              </a:lnSpc>
              <a:buFont typeface="Arial"/>
              <a:buChar char="•"/>
            </a:pPr>
            <a:r>
              <a:rPr lang="en-US" sz="3399" u="sng">
                <a:solidFill>
                  <a:srgbClr val="333333"/>
                </a:solidFill>
                <a:latin typeface="Mali"/>
                <a:ea typeface="Mali"/>
                <a:cs typeface="Mali"/>
                <a:sym typeface="Mali"/>
              </a:rPr>
              <a:t>,,</a:t>
            </a:r>
            <a:r>
              <a:rPr lang="en-US" sz="3399">
                <a:solidFill>
                  <a:srgbClr val="333333"/>
                </a:solidFill>
                <a:latin typeface="Mali"/>
                <a:ea typeface="Mali"/>
                <a:cs typeface="Mali"/>
                <a:sym typeface="Mali"/>
              </a:rPr>
              <a:t>Jak działa mózg w świecie nowych technologii?” (</a:t>
            </a:r>
            <a:r>
              <a:rPr lang="en-US" sz="3399" u="sng">
                <a:solidFill>
                  <a:srgbClr val="5166B3"/>
                </a:solidFill>
                <a:latin typeface="Mali"/>
                <a:ea typeface="Mali"/>
                <a:cs typeface="Mali"/>
                <a:sym typeface="Mali"/>
              </a:rPr>
              <a:t>https://open.spotify.com/episode/2uWrBGNeVcs3TT9RbgJFiN</a:t>
            </a:r>
            <a:r>
              <a:rPr lang="en-US" sz="3399" u="sng">
                <a:solidFill>
                  <a:srgbClr val="333333"/>
                </a:solidFill>
                <a:latin typeface="Mali"/>
                <a:ea typeface="Mali"/>
                <a:cs typeface="Mali"/>
                <a:sym typeface="Mali"/>
              </a:rPr>
              <a:t>),</a:t>
            </a:r>
          </a:p>
          <a:p>
            <a:pPr algn="l" marL="734059" indent="-367030" lvl="1">
              <a:lnSpc>
                <a:spcPts val="4759"/>
              </a:lnSpc>
              <a:buFont typeface="Arial"/>
              <a:buChar char="•"/>
            </a:pPr>
            <a:r>
              <a:rPr lang="en-US" sz="3399">
                <a:solidFill>
                  <a:srgbClr val="333333"/>
                </a:solidFill>
                <a:latin typeface="Mali"/>
                <a:ea typeface="Mali"/>
                <a:cs typeface="Mali"/>
                <a:sym typeface="Mali"/>
              </a:rPr>
              <a:t>,,Jak branża nowych technologii traktuje dzieci?” (</a:t>
            </a:r>
            <a:r>
              <a:rPr lang="en-US" sz="3399" u="sng">
                <a:solidFill>
                  <a:srgbClr val="5166B3"/>
                </a:solidFill>
                <a:latin typeface="Mali"/>
                <a:ea typeface="Mali"/>
                <a:cs typeface="Mali"/>
                <a:sym typeface="Mali"/>
                <a:hlinkClick r:id="rId12" tooltip="https://open.spotify.com/episode/34XaXShlfr1PebfZKZ028v"/>
              </a:rPr>
              <a:t>https://open.spotify.com/episode/34XaXShlfr1PebfZKZ028v</a:t>
            </a:r>
            <a:r>
              <a:rPr lang="en-US" sz="3399">
                <a:solidFill>
                  <a:srgbClr val="333333"/>
                </a:solidFill>
                <a:latin typeface="Mali"/>
                <a:ea typeface="Mali"/>
                <a:cs typeface="Mali"/>
                <a:sym typeface="Mali"/>
              </a:rPr>
              <a:t>).</a:t>
            </a:r>
          </a:p>
        </p:txBody>
      </p:sp>
    </p:spTree>
  </p:cSld>
  <p:clrMapOvr>
    <a:masterClrMapping/>
  </p:clrMapOvr>
  <p:transition spd="fast">
    <p:push dir="l"/>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26487" t="0" r="-26487" b="0"/>
              </a:stretch>
            </a:blipFill>
            <a:ln w="28575" cap="sq">
              <a:solidFill>
                <a:srgbClr val="303030"/>
              </a:solidFill>
              <a:prstDash val="solid"/>
              <a:miter/>
            </a:ln>
          </p:spPr>
        </p:sp>
      </p:grpSp>
      <p:sp>
        <p:nvSpPr>
          <p:cNvPr name="TextBox 5" id="5"/>
          <p:cNvSpPr txBox="true"/>
          <p:nvPr/>
        </p:nvSpPr>
        <p:spPr>
          <a:xfrm rot="0">
            <a:off x="1028700" y="4034660"/>
            <a:ext cx="7562846" cy="2889107"/>
          </a:xfrm>
          <a:prstGeom prst="rect">
            <a:avLst/>
          </a:prstGeom>
        </p:spPr>
        <p:txBody>
          <a:bodyPr anchor="t" rtlCol="false" tIns="0" lIns="0" bIns="0" rIns="0">
            <a:spAutoFit/>
          </a:bodyPr>
          <a:lstStyle/>
          <a:p>
            <a:pPr algn="l">
              <a:lnSpc>
                <a:spcPts val="3290"/>
              </a:lnSpc>
            </a:pPr>
            <a:r>
              <a:rPr lang="en-US" sz="2350">
                <a:solidFill>
                  <a:srgbClr val="333333"/>
                </a:solidFill>
                <a:latin typeface="Mali"/>
                <a:ea typeface="Mali"/>
                <a:cs typeface="Mali"/>
                <a:sym typeface="Mali"/>
              </a:rPr>
              <a:t>Najmłodsi internauci (7–14) korzystają z internetu znacznie powszechniej niż starsze grupy. Zasięg dla urządzeń mobilnych wyniósł w ich przypadku 96% (2,63 mln użytkowników), zaś dla komputerów osobistych – 86% (2,35 mln użytkowników). </a:t>
            </a:r>
          </a:p>
          <a:p>
            <a:pPr algn="l">
              <a:lnSpc>
                <a:spcPts val="3290"/>
              </a:lnSpc>
            </a:pPr>
          </a:p>
          <a:p>
            <a:pPr algn="l" marL="0" indent="0" lvl="0">
              <a:lnSpc>
                <a:spcPts val="3290"/>
              </a:lnSpc>
              <a:spcBef>
                <a:spcPct val="0"/>
              </a:spcBef>
            </a:pP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991" t="0" r="-991" b="0"/>
              </a:stretch>
            </a:blipFill>
            <a:ln w="28575" cap="sq">
              <a:solidFill>
                <a:srgbClr val="303030"/>
              </a:solidFill>
              <a:prstDash val="solid"/>
              <a:miter/>
            </a:ln>
          </p:spPr>
        </p:sp>
      </p:grpSp>
      <p:sp>
        <p:nvSpPr>
          <p:cNvPr name="TextBox 5" id="5"/>
          <p:cNvSpPr txBox="true"/>
          <p:nvPr/>
        </p:nvSpPr>
        <p:spPr>
          <a:xfrm rot="0">
            <a:off x="1028700" y="4034660"/>
            <a:ext cx="7562846" cy="4546922"/>
          </a:xfrm>
          <a:prstGeom prst="rect">
            <a:avLst/>
          </a:prstGeom>
        </p:spPr>
        <p:txBody>
          <a:bodyPr anchor="t" rtlCol="false" tIns="0" lIns="0" bIns="0" rIns="0">
            <a:spAutoFit/>
          </a:bodyPr>
          <a:lstStyle/>
          <a:p>
            <a:pPr algn="l" marL="0" indent="0" lvl="0">
              <a:lnSpc>
                <a:spcPts val="3290"/>
              </a:lnSpc>
              <a:spcBef>
                <a:spcPct val="0"/>
              </a:spcBef>
            </a:pPr>
            <a:r>
              <a:rPr lang="en-US" sz="2350">
                <a:solidFill>
                  <a:srgbClr val="333333"/>
                </a:solidFill>
                <a:latin typeface="Mali"/>
                <a:ea typeface="Mali"/>
                <a:cs typeface="Mali"/>
                <a:sym typeface="Mali"/>
              </a:rPr>
              <a:t>Według danych za ostatni kwartał 2024 r. 91,54% osób z najmłodszej grupy internautów (7–14) przynajmniej raz dziennie połączyło się z internetem i spędziło tu aż 4h 29 min W tym samym czasie w populacji 7–75 średni dzienny zasięg wyniósł 88%, a średni dzienny czas – 3h 35 min Aż 89,63% (2,47 mln) najmłodszych użytkowników sięgało w tym celu po telefon lub tablet i spędzało z nim 4h 8 min dziennie, podczas gdy komputer osobisty wybierało tylko 29% (780 tys.) populacji najmłodszych, spędzając przy nim 1h 23 min. </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0" t="-23541" r="0" b="-23541"/>
              </a:stretch>
            </a:blipFill>
            <a:ln w="28575" cap="sq">
              <a:solidFill>
                <a:srgbClr val="303030"/>
              </a:solidFill>
              <a:prstDash val="solid"/>
              <a:miter/>
            </a:ln>
          </p:spPr>
        </p:sp>
      </p:grpSp>
      <p:sp>
        <p:nvSpPr>
          <p:cNvPr name="TextBox 5" id="5"/>
          <p:cNvSpPr txBox="true"/>
          <p:nvPr/>
        </p:nvSpPr>
        <p:spPr>
          <a:xfrm rot="0">
            <a:off x="1028700" y="4034660"/>
            <a:ext cx="7562846" cy="4961375"/>
          </a:xfrm>
          <a:prstGeom prst="rect">
            <a:avLst/>
          </a:prstGeom>
        </p:spPr>
        <p:txBody>
          <a:bodyPr anchor="t" rtlCol="false" tIns="0" lIns="0" bIns="0" rIns="0">
            <a:spAutoFit/>
          </a:bodyPr>
          <a:lstStyle/>
          <a:p>
            <a:pPr algn="l">
              <a:lnSpc>
                <a:spcPts val="3290"/>
              </a:lnSpc>
            </a:pPr>
            <a:r>
              <a:rPr lang="en-US" sz="2350">
                <a:solidFill>
                  <a:srgbClr val="333333"/>
                </a:solidFill>
                <a:latin typeface="Mali"/>
                <a:ea typeface="Mali"/>
                <a:cs typeface="Mali"/>
                <a:sym typeface="Mali"/>
              </a:rPr>
              <a:t>Według badania Mediapanel osoby należące do grupy wiekowej 7 - 14 lat najczęściej wykorzystują urządzenia cyfrowe do korzystania ze Streamingu wideo, Serwisów społecznościowych oraz Komunikatorów.</a:t>
            </a:r>
          </a:p>
          <a:p>
            <a:pPr algn="l" marL="0" indent="0" lvl="0">
              <a:lnSpc>
                <a:spcPts val="3290"/>
              </a:lnSpc>
              <a:spcBef>
                <a:spcPct val="0"/>
              </a:spcBef>
            </a:pPr>
            <a:r>
              <a:rPr lang="en-US" sz="2350">
                <a:solidFill>
                  <a:srgbClr val="333333"/>
                </a:solidFill>
                <a:latin typeface="Mali"/>
                <a:ea typeface="Mali"/>
                <a:cs typeface="Mali"/>
                <a:sym typeface="Mali"/>
              </a:rPr>
              <a:t>Do kategorii Streaming wideo w badaniu zaklasyfikowano serwisy i aplikacje, które mogą posiadać charakter społecznościowy, takie jak youtube.com, takie których wydawcy umożliwiają oglądanie dłuższych materiałów jak netflix.com ale również VOD stacji telewizyjnych i takie, które umożliwiają oglądanie stacji na żywo.</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991" t="0" r="-991" b="0"/>
              </a:stretch>
            </a:blipFill>
            <a:ln w="28575" cap="sq">
              <a:solidFill>
                <a:srgbClr val="303030"/>
              </a:solidFill>
              <a:prstDash val="solid"/>
              <a:miter/>
            </a:ln>
          </p:spPr>
        </p:sp>
      </p:grpSp>
      <p:sp>
        <p:nvSpPr>
          <p:cNvPr name="TextBox 5" id="5"/>
          <p:cNvSpPr txBox="true"/>
          <p:nvPr/>
        </p:nvSpPr>
        <p:spPr>
          <a:xfrm rot="0">
            <a:off x="1028700" y="4034660"/>
            <a:ext cx="7562846" cy="2889107"/>
          </a:xfrm>
          <a:prstGeom prst="rect">
            <a:avLst/>
          </a:prstGeom>
        </p:spPr>
        <p:txBody>
          <a:bodyPr anchor="t" rtlCol="false" tIns="0" lIns="0" bIns="0" rIns="0">
            <a:spAutoFit/>
          </a:bodyPr>
          <a:lstStyle/>
          <a:p>
            <a:pPr algn="l">
              <a:lnSpc>
                <a:spcPts val="3290"/>
              </a:lnSpc>
            </a:pPr>
            <a:r>
              <a:rPr lang="en-US" sz="2350">
                <a:solidFill>
                  <a:srgbClr val="333333"/>
                </a:solidFill>
                <a:latin typeface="Mali"/>
                <a:ea typeface="Mali"/>
                <a:cs typeface="Mali"/>
                <a:sym typeface="Mali"/>
              </a:rPr>
              <a:t>Ze względu na tematykę konsumowanych treści w grupie wiekowej 7 - 14 lat wyróżniono dwie najpopularniejsze kategorie: Edukacja oraz Kultura i rozrywka.</a:t>
            </a:r>
          </a:p>
          <a:p>
            <a:pPr algn="l" marL="0" indent="0" lvl="0">
              <a:lnSpc>
                <a:spcPts val="3290"/>
              </a:lnSpc>
              <a:spcBef>
                <a:spcPct val="0"/>
              </a:spcBef>
            </a:pPr>
            <a:r>
              <a:rPr lang="en-US" sz="2350">
                <a:solidFill>
                  <a:srgbClr val="333333"/>
                </a:solidFill>
                <a:latin typeface="Mali"/>
                <a:ea typeface="Mali"/>
                <a:cs typeface="Mali"/>
                <a:sym typeface="Mali"/>
              </a:rPr>
              <a:t>Na uwagę zasługuje fakt, że kolejną najpopularniejszą kategorią (mimo, że w badaniu nie została uznana za istotną) jest Erotyka.</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0" t="-23541" r="0" b="-23541"/>
              </a:stretch>
            </a:blipFill>
            <a:ln w="28575" cap="sq">
              <a:solidFill>
                <a:srgbClr val="303030"/>
              </a:solidFill>
              <a:prstDash val="solid"/>
              <a:miter/>
            </a:ln>
          </p:spPr>
        </p:sp>
      </p:grpSp>
      <p:sp>
        <p:nvSpPr>
          <p:cNvPr name="TextBox 5" id="5"/>
          <p:cNvSpPr txBox="true"/>
          <p:nvPr/>
        </p:nvSpPr>
        <p:spPr>
          <a:xfrm rot="0">
            <a:off x="1028700" y="4034660"/>
            <a:ext cx="7562846" cy="4546922"/>
          </a:xfrm>
          <a:prstGeom prst="rect">
            <a:avLst/>
          </a:prstGeom>
        </p:spPr>
        <p:txBody>
          <a:bodyPr anchor="t" rtlCol="false" tIns="0" lIns="0" bIns="0" rIns="0">
            <a:spAutoFit/>
          </a:bodyPr>
          <a:lstStyle/>
          <a:p>
            <a:pPr algn="l">
              <a:lnSpc>
                <a:spcPts val="3290"/>
              </a:lnSpc>
            </a:pPr>
            <a:r>
              <a:rPr lang="en-US" sz="2350">
                <a:solidFill>
                  <a:srgbClr val="333333"/>
                </a:solidFill>
                <a:latin typeface="Mali"/>
                <a:ea typeface="Mali"/>
                <a:cs typeface="Mali"/>
                <a:sym typeface="Mali"/>
              </a:rPr>
              <a:t>Liczba dzieci korzystających z serwisów społecznościowych nie jest możliwa do określenia ponieważ dokładna weryfikacja nie jest możliwa. Mimo, że w teorii portale te przeznaczone są dla osób powyżej 13. roku życia, wystarczy, że dziecko poda nieprawdziwy wiek podczas zakładania konta i może swobodnie z niego korzystać.</a:t>
            </a:r>
          </a:p>
          <a:p>
            <a:pPr algn="l">
              <a:lnSpc>
                <a:spcPts val="3290"/>
              </a:lnSpc>
            </a:pPr>
          </a:p>
          <a:p>
            <a:pPr algn="l" marL="0" indent="0" lvl="0">
              <a:lnSpc>
                <a:spcPts val="3290"/>
              </a:lnSpc>
              <a:spcBef>
                <a:spcPct val="0"/>
              </a:spcBef>
            </a:pPr>
            <a:r>
              <a:rPr lang="en-US" sz="2350">
                <a:solidFill>
                  <a:srgbClr val="333333"/>
                </a:solidFill>
                <a:latin typeface="Mali"/>
                <a:ea typeface="Mali"/>
                <a:cs typeface="Mali"/>
                <a:sym typeface="Mali"/>
              </a:rPr>
              <a:t>Według raportu serwisami najczęściej wybieranymi przez dzieci w wieku 7-12 lat są YouTube, Messenger oraz TikTok.</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991" t="0" r="-991" b="0"/>
              </a:stretch>
            </a:blipFill>
            <a:ln w="28575" cap="sq">
              <a:solidFill>
                <a:srgbClr val="303030"/>
              </a:solidFill>
              <a:prstDash val="solid"/>
              <a:miter/>
            </a:ln>
          </p:spPr>
        </p:sp>
      </p:grpSp>
      <p:sp>
        <p:nvSpPr>
          <p:cNvPr name="TextBox 5" id="5"/>
          <p:cNvSpPr txBox="true"/>
          <p:nvPr/>
        </p:nvSpPr>
        <p:spPr>
          <a:xfrm rot="0">
            <a:off x="1028700" y="4034660"/>
            <a:ext cx="7562846" cy="5375829"/>
          </a:xfrm>
          <a:prstGeom prst="rect">
            <a:avLst/>
          </a:prstGeom>
        </p:spPr>
        <p:txBody>
          <a:bodyPr anchor="t" rtlCol="false" tIns="0" lIns="0" bIns="0" rIns="0">
            <a:spAutoFit/>
          </a:bodyPr>
          <a:lstStyle/>
          <a:p>
            <a:pPr algn="l" marL="0" indent="0" lvl="0">
              <a:lnSpc>
                <a:spcPts val="3290"/>
              </a:lnSpc>
              <a:spcBef>
                <a:spcPct val="0"/>
              </a:spcBef>
            </a:pPr>
            <a:r>
              <a:rPr lang="en-US" sz="2350">
                <a:solidFill>
                  <a:srgbClr val="333333"/>
                </a:solidFill>
                <a:latin typeface="Mali"/>
                <a:ea typeface="Mali"/>
                <a:cs typeface="Mali"/>
                <a:sym typeface="Mali"/>
              </a:rPr>
              <a:t>Najpopularniejszy wśród dzieci YouTube ma bardzo wysoki czas korzystania: aktywni użytkownicy spędzają na nim średnio blisko 2 godziny dziennie. Jednak to TikTok pochłania uwagę swoich użytkowników najskuteczniej ze średnim czasem 2h 11 min dziennie na użytkownika. TikTok angażuje również dzieci w znacznie większym stopniu: sięgają do niego znacznie więcej razy w ciągu dnia (średnio 17) niż do YouTube’a (średnio 9). Porównywalnie często z TikTokiem uruchamiany jest też Messenger, jednak łączny czas korzystania jest tu znacznie niższy, co nie dziwi z racji specyfiki komunikatora. </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9228771" y="5413017"/>
            <a:ext cx="4902331" cy="1409962"/>
          </a:xfrm>
          <a:custGeom>
            <a:avLst/>
            <a:gdLst/>
            <a:ahLst/>
            <a:cxnLst/>
            <a:rect r="r" b="b" t="t" l="l"/>
            <a:pathLst>
              <a:path h="1409962" w="4902331">
                <a:moveTo>
                  <a:pt x="0" y="0"/>
                </a:moveTo>
                <a:lnTo>
                  <a:pt x="4902330" y="0"/>
                </a:lnTo>
                <a:lnTo>
                  <a:pt x="4902330" y="1409962"/>
                </a:lnTo>
                <a:lnTo>
                  <a:pt x="0" y="14099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true" rot="-5400000">
            <a:off x="4215300" y="5413017"/>
            <a:ext cx="4902331" cy="1409962"/>
          </a:xfrm>
          <a:custGeom>
            <a:avLst/>
            <a:gdLst/>
            <a:ahLst/>
            <a:cxnLst/>
            <a:rect r="r" b="b" t="t" l="l"/>
            <a:pathLst>
              <a:path h="1409962" w="4902331">
                <a:moveTo>
                  <a:pt x="4902331" y="1409962"/>
                </a:moveTo>
                <a:lnTo>
                  <a:pt x="0" y="1409962"/>
                </a:lnTo>
                <a:lnTo>
                  <a:pt x="0" y="0"/>
                </a:lnTo>
                <a:lnTo>
                  <a:pt x="4902331" y="0"/>
                </a:lnTo>
                <a:lnTo>
                  <a:pt x="4902331" y="1409962"/>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7178014" y="2960301"/>
            <a:ext cx="3994678" cy="5995764"/>
          </a:xfrm>
          <a:custGeom>
            <a:avLst/>
            <a:gdLst/>
            <a:ahLst/>
            <a:cxnLst/>
            <a:rect r="r" b="b" t="t" l="l"/>
            <a:pathLst>
              <a:path h="5995764" w="3994678">
                <a:moveTo>
                  <a:pt x="0" y="0"/>
                </a:moveTo>
                <a:lnTo>
                  <a:pt x="3994678" y="0"/>
                </a:lnTo>
                <a:lnTo>
                  <a:pt x="3994678" y="5995764"/>
                </a:lnTo>
                <a:lnTo>
                  <a:pt x="0" y="5995764"/>
                </a:lnTo>
                <a:lnTo>
                  <a:pt x="0" y="0"/>
                </a:lnTo>
                <a:close/>
              </a:path>
            </a:pathLst>
          </a:custGeom>
          <a:blipFill>
            <a:blip r:embed="rId4"/>
            <a:stretch>
              <a:fillRect l="0" t="0" r="0" b="0"/>
            </a:stretch>
          </a:blipFill>
        </p:spPr>
      </p:sp>
      <p:sp>
        <p:nvSpPr>
          <p:cNvPr name="TextBox 5" id="5"/>
          <p:cNvSpPr txBox="true"/>
          <p:nvPr/>
        </p:nvSpPr>
        <p:spPr>
          <a:xfrm rot="0">
            <a:off x="3134725" y="466189"/>
            <a:ext cx="11938796" cy="1733433"/>
          </a:xfrm>
          <a:prstGeom prst="rect">
            <a:avLst/>
          </a:prstGeom>
        </p:spPr>
        <p:txBody>
          <a:bodyPr anchor="t" rtlCol="false" tIns="0" lIns="0" bIns="0" rIns="0">
            <a:spAutoFit/>
          </a:bodyPr>
          <a:lstStyle/>
          <a:p>
            <a:pPr algn="ctr">
              <a:lnSpc>
                <a:spcPts val="6719"/>
              </a:lnSpc>
            </a:pPr>
            <a:r>
              <a:rPr lang="en-US" sz="6053">
                <a:solidFill>
                  <a:srgbClr val="333333"/>
                </a:solidFill>
                <a:latin typeface="Glass Antiqua"/>
                <a:ea typeface="Glass Antiqua"/>
                <a:cs typeface="Glass Antiqua"/>
                <a:sym typeface="Glass Antiqua"/>
              </a:rPr>
              <a:t>Zdrowe nawyki związane </a:t>
            </a:r>
          </a:p>
          <a:p>
            <a:pPr algn="ctr" marL="0" indent="0" lvl="0">
              <a:lnSpc>
                <a:spcPts val="6719"/>
              </a:lnSpc>
            </a:pPr>
            <a:r>
              <a:rPr lang="en-US" sz="6053">
                <a:solidFill>
                  <a:srgbClr val="333333"/>
                </a:solidFill>
                <a:latin typeface="Glass Antiqua"/>
                <a:ea typeface="Glass Antiqua"/>
                <a:cs typeface="Glass Antiqua"/>
                <a:sym typeface="Glass Antiqua"/>
              </a:rPr>
              <a:t>z higieną cyfrową dla dzieci i dorosłych</a:t>
            </a:r>
          </a:p>
        </p:txBody>
      </p:sp>
      <p:sp>
        <p:nvSpPr>
          <p:cNvPr name="TextBox 6" id="6"/>
          <p:cNvSpPr txBox="true"/>
          <p:nvPr/>
        </p:nvSpPr>
        <p:spPr>
          <a:xfrm rot="0">
            <a:off x="12642092" y="2799697"/>
            <a:ext cx="4862856" cy="1841657"/>
          </a:xfrm>
          <a:prstGeom prst="rect">
            <a:avLst/>
          </a:prstGeom>
        </p:spPr>
        <p:txBody>
          <a:bodyPr anchor="t" rtlCol="false" tIns="0" lIns="0" bIns="0" rIns="0">
            <a:spAutoFit/>
          </a:bodyPr>
          <a:lstStyle/>
          <a:p>
            <a:pPr algn="ctr">
              <a:lnSpc>
                <a:spcPts val="2966"/>
              </a:lnSpc>
              <a:spcBef>
                <a:spcPct val="0"/>
              </a:spcBef>
            </a:pPr>
            <a:r>
              <a:rPr lang="en-US" b="true" sz="2118">
                <a:solidFill>
                  <a:srgbClr val="333333"/>
                </a:solidFill>
                <a:latin typeface="Mali Bold"/>
                <a:ea typeface="Mali Bold"/>
                <a:cs typeface="Mali Bold"/>
                <a:sym typeface="Mali Bold"/>
              </a:rPr>
              <a:t>U</a:t>
            </a:r>
            <a:r>
              <a:rPr lang="en-US" b="true" sz="2118" strike="noStrike" u="none">
                <a:solidFill>
                  <a:srgbClr val="333333"/>
                </a:solidFill>
                <a:latin typeface="Mali Bold"/>
                <a:ea typeface="Mali Bold"/>
                <a:cs typeface="Mali Bold"/>
                <a:sym typeface="Mali Bold"/>
              </a:rPr>
              <a:t>s</a:t>
            </a:r>
            <a:r>
              <a:rPr lang="en-US" b="true" sz="2118" strike="noStrike" u="none">
                <a:solidFill>
                  <a:srgbClr val="333333"/>
                </a:solidFill>
                <a:latin typeface="Mali Bold"/>
                <a:ea typeface="Mali Bold"/>
                <a:cs typeface="Mali Bold"/>
                <a:sym typeface="Mali Bold"/>
              </a:rPr>
              <a:t>ta</a:t>
            </a:r>
            <a:r>
              <a:rPr lang="en-US" b="true" sz="2118" strike="noStrike" u="none">
                <a:solidFill>
                  <a:srgbClr val="333333"/>
                </a:solidFill>
                <a:latin typeface="Mali Bold"/>
                <a:ea typeface="Mali Bold"/>
                <a:cs typeface="Mali Bold"/>
                <a:sym typeface="Mali Bold"/>
              </a:rPr>
              <a:t>la </a:t>
            </a:r>
            <a:r>
              <a:rPr lang="en-US" b="true" sz="2118" strike="noStrike" u="none">
                <a:solidFill>
                  <a:srgbClr val="333333"/>
                </a:solidFill>
                <a:latin typeface="Mali Bold"/>
                <a:ea typeface="Mali Bold"/>
                <a:cs typeface="Mali Bold"/>
                <a:sym typeface="Mali Bold"/>
              </a:rPr>
              <a:t>mi</a:t>
            </a:r>
            <a:r>
              <a:rPr lang="en-US" b="true" sz="2118" strike="noStrike" u="none">
                <a:solidFill>
                  <a:srgbClr val="333333"/>
                </a:solidFill>
                <a:latin typeface="Mali Bold"/>
                <a:ea typeface="Mali Bold"/>
                <a:cs typeface="Mali Bold"/>
                <a:sym typeface="Mali Bold"/>
              </a:rPr>
              <a:t>e</a:t>
            </a:r>
            <a:r>
              <a:rPr lang="en-US" b="true" sz="2118" strike="noStrike" u="none">
                <a:solidFill>
                  <a:srgbClr val="333333"/>
                </a:solidFill>
                <a:latin typeface="Mali Bold"/>
                <a:ea typeface="Mali Bold"/>
                <a:cs typeface="Mali Bold"/>
                <a:sym typeface="Mali Bold"/>
              </a:rPr>
              <a:t>j</a:t>
            </a:r>
            <a:r>
              <a:rPr lang="en-US" b="true" sz="2118" strike="noStrike" u="none">
                <a:solidFill>
                  <a:srgbClr val="333333"/>
                </a:solidFill>
                <a:latin typeface="Mali Bold"/>
                <a:ea typeface="Mali Bold"/>
                <a:cs typeface="Mali Bold"/>
                <a:sym typeface="Mali Bold"/>
              </a:rPr>
              <a:t>s</a:t>
            </a:r>
            <a:r>
              <a:rPr lang="en-US" b="true" sz="2118" strike="noStrike" u="none">
                <a:solidFill>
                  <a:srgbClr val="333333"/>
                </a:solidFill>
                <a:latin typeface="Mali Bold"/>
                <a:ea typeface="Mali Bold"/>
                <a:cs typeface="Mali Bold"/>
                <a:sym typeface="Mali Bold"/>
              </a:rPr>
              <a:t>ca</a:t>
            </a:r>
            <a:r>
              <a:rPr lang="en-US" b="true" sz="2118" strike="noStrike" u="none">
                <a:solidFill>
                  <a:srgbClr val="333333"/>
                </a:solidFill>
                <a:latin typeface="Mali Bold"/>
                <a:ea typeface="Mali Bold"/>
                <a:cs typeface="Mali Bold"/>
                <a:sym typeface="Mali Bold"/>
              </a:rPr>
              <a:t> </a:t>
            </a:r>
            <a:r>
              <a:rPr lang="en-US" b="true" sz="2118" strike="noStrike" u="none">
                <a:solidFill>
                  <a:srgbClr val="333333"/>
                </a:solidFill>
                <a:latin typeface="Mali Bold"/>
                <a:ea typeface="Mali Bold"/>
                <a:cs typeface="Mali Bold"/>
                <a:sym typeface="Mali Bold"/>
              </a:rPr>
              <a:t>b</a:t>
            </a:r>
            <a:r>
              <a:rPr lang="en-US" b="true" sz="2118" strike="noStrike" u="none">
                <a:solidFill>
                  <a:srgbClr val="333333"/>
                </a:solidFill>
                <a:latin typeface="Mali Bold"/>
                <a:ea typeface="Mali Bold"/>
                <a:cs typeface="Mali Bold"/>
                <a:sym typeface="Mali Bold"/>
              </a:rPr>
              <a:t>e</a:t>
            </a:r>
            <a:r>
              <a:rPr lang="en-US" b="true" sz="2118" strike="noStrike" u="none">
                <a:solidFill>
                  <a:srgbClr val="333333"/>
                </a:solidFill>
                <a:latin typeface="Mali Bold"/>
                <a:ea typeface="Mali Bold"/>
                <a:cs typeface="Mali Bold"/>
                <a:sym typeface="Mali Bold"/>
              </a:rPr>
              <a:t>z </a:t>
            </a:r>
            <a:r>
              <a:rPr lang="en-US" b="true" sz="2118" strike="noStrike" u="none">
                <a:solidFill>
                  <a:srgbClr val="333333"/>
                </a:solidFill>
                <a:latin typeface="Mali Bold"/>
                <a:ea typeface="Mali Bold"/>
                <a:cs typeface="Mali Bold"/>
                <a:sym typeface="Mali Bold"/>
              </a:rPr>
              <a:t>ur</a:t>
            </a:r>
            <a:r>
              <a:rPr lang="en-US" b="true" sz="2118" strike="noStrike" u="none">
                <a:solidFill>
                  <a:srgbClr val="333333"/>
                </a:solidFill>
                <a:latin typeface="Mali Bold"/>
                <a:ea typeface="Mali Bold"/>
                <a:cs typeface="Mali Bold"/>
                <a:sym typeface="Mali Bold"/>
              </a:rPr>
              <a:t>ządzeń</a:t>
            </a:r>
            <a:r>
              <a:rPr lang="en-US" b="true" sz="2118" strike="noStrike" u="none">
                <a:solidFill>
                  <a:srgbClr val="333333"/>
                </a:solidFill>
                <a:latin typeface="Mali Bold"/>
                <a:ea typeface="Mali Bold"/>
                <a:cs typeface="Mali Bold"/>
                <a:sym typeface="Mali Bold"/>
              </a:rPr>
              <a:t> </a:t>
            </a:r>
            <a:r>
              <a:rPr lang="en-US" b="true" sz="2118" strike="noStrike" u="none">
                <a:solidFill>
                  <a:srgbClr val="333333"/>
                </a:solidFill>
                <a:latin typeface="Mali Bold"/>
                <a:ea typeface="Mali Bold"/>
                <a:cs typeface="Mali Bold"/>
                <a:sym typeface="Mali Bold"/>
              </a:rPr>
              <a:t>ekr</a:t>
            </a:r>
            <a:r>
              <a:rPr lang="en-US" b="true" sz="2118" strike="noStrike" u="none">
                <a:solidFill>
                  <a:srgbClr val="333333"/>
                </a:solidFill>
                <a:latin typeface="Mali Bold"/>
                <a:ea typeface="Mali Bold"/>
                <a:cs typeface="Mali Bold"/>
                <a:sym typeface="Mali Bold"/>
              </a:rPr>
              <a:t>a</a:t>
            </a:r>
            <a:r>
              <a:rPr lang="en-US" b="true" sz="2118" strike="noStrike" u="none">
                <a:solidFill>
                  <a:srgbClr val="333333"/>
                </a:solidFill>
                <a:latin typeface="Mali Bold"/>
                <a:ea typeface="Mali Bold"/>
                <a:cs typeface="Mali Bold"/>
                <a:sym typeface="Mali Bold"/>
              </a:rPr>
              <a:t>nowych: </a:t>
            </a:r>
            <a:r>
              <a:rPr lang="en-US" b="true" sz="2118" strike="noStrike" u="none">
                <a:solidFill>
                  <a:srgbClr val="333333"/>
                </a:solidFill>
                <a:latin typeface="Mali Bold"/>
                <a:ea typeface="Mali Bold"/>
                <a:cs typeface="Mali Bold"/>
                <a:sym typeface="Mali Bold"/>
              </a:rPr>
              <a:t>p</a:t>
            </a:r>
            <a:r>
              <a:rPr lang="en-US" b="true" sz="2118" strike="noStrike" u="none">
                <a:solidFill>
                  <a:srgbClr val="333333"/>
                </a:solidFill>
                <a:latin typeface="Mali Bold"/>
                <a:ea typeface="Mali Bold"/>
                <a:cs typeface="Mali Bold"/>
                <a:sym typeface="Mali Bold"/>
              </a:rPr>
              <a:t>ow</a:t>
            </a:r>
            <a:r>
              <a:rPr lang="en-US" b="true" sz="2118" strike="noStrike" u="none">
                <a:solidFill>
                  <a:srgbClr val="333333"/>
                </a:solidFill>
                <a:latin typeface="Mali Bold"/>
                <a:ea typeface="Mali Bold"/>
                <a:cs typeface="Mali Bold"/>
                <a:sym typeface="Mali Bold"/>
              </a:rPr>
              <a:t>i</a:t>
            </a:r>
            <a:r>
              <a:rPr lang="en-US" b="true" sz="2118" strike="noStrike" u="none">
                <a:solidFill>
                  <a:srgbClr val="333333"/>
                </a:solidFill>
                <a:latin typeface="Mali Bold"/>
                <a:ea typeface="Mali Bold"/>
                <a:cs typeface="Mali Bold"/>
                <a:sym typeface="Mali Bold"/>
              </a:rPr>
              <a:t>nn</a:t>
            </a:r>
            <a:r>
              <a:rPr lang="en-US" b="true" sz="2118" strike="noStrike" u="none">
                <a:solidFill>
                  <a:srgbClr val="333333"/>
                </a:solidFill>
                <a:latin typeface="Mali Bold"/>
                <a:ea typeface="Mali Bold"/>
                <a:cs typeface="Mali Bold"/>
                <a:sym typeface="Mali Bold"/>
              </a:rPr>
              <a:t>i</a:t>
            </a:r>
            <a:r>
              <a:rPr lang="en-US" b="true" sz="2118" strike="noStrike" u="none">
                <a:solidFill>
                  <a:srgbClr val="333333"/>
                </a:solidFill>
                <a:latin typeface="Mali Bold"/>
                <a:ea typeface="Mali Bold"/>
                <a:cs typeface="Mali Bold"/>
                <a:sym typeface="Mali Bold"/>
              </a:rPr>
              <a:t>śmy wyz</a:t>
            </a:r>
            <a:r>
              <a:rPr lang="en-US" b="true" sz="2118" strike="noStrike" u="none">
                <a:solidFill>
                  <a:srgbClr val="333333"/>
                </a:solidFill>
                <a:latin typeface="Mali Bold"/>
                <a:ea typeface="Mali Bold"/>
                <a:cs typeface="Mali Bold"/>
                <a:sym typeface="Mali Bold"/>
              </a:rPr>
              <a:t>n</a:t>
            </a:r>
            <a:r>
              <a:rPr lang="en-US" b="true" sz="2118" strike="noStrike" u="none">
                <a:solidFill>
                  <a:srgbClr val="333333"/>
                </a:solidFill>
                <a:latin typeface="Mali Bold"/>
                <a:ea typeface="Mali Bold"/>
                <a:cs typeface="Mali Bold"/>
                <a:sym typeface="Mali Bold"/>
              </a:rPr>
              <a:t>aczyć</a:t>
            </a:r>
            <a:r>
              <a:rPr lang="en-US" b="true" sz="2118" strike="noStrike" u="none">
                <a:solidFill>
                  <a:srgbClr val="333333"/>
                </a:solidFill>
                <a:latin typeface="Mali Bold"/>
                <a:ea typeface="Mali Bold"/>
                <a:cs typeface="Mali Bold"/>
                <a:sym typeface="Mali Bold"/>
              </a:rPr>
              <a:t> </a:t>
            </a:r>
            <a:r>
              <a:rPr lang="en-US" b="true" sz="2118" strike="noStrike" u="none">
                <a:solidFill>
                  <a:srgbClr val="333333"/>
                </a:solidFill>
                <a:latin typeface="Mali Bold"/>
                <a:ea typeface="Mali Bold"/>
                <a:cs typeface="Mali Bold"/>
                <a:sym typeface="Mali Bold"/>
              </a:rPr>
              <a:t>mi</a:t>
            </a:r>
            <a:r>
              <a:rPr lang="en-US" b="true" sz="2118" strike="noStrike" u="none">
                <a:solidFill>
                  <a:srgbClr val="333333"/>
                </a:solidFill>
                <a:latin typeface="Mali Bold"/>
                <a:ea typeface="Mali Bold"/>
                <a:cs typeface="Mali Bold"/>
                <a:sym typeface="Mali Bold"/>
              </a:rPr>
              <a:t>e</a:t>
            </a:r>
            <a:r>
              <a:rPr lang="en-US" b="true" sz="2118" strike="noStrike" u="none">
                <a:solidFill>
                  <a:srgbClr val="333333"/>
                </a:solidFill>
                <a:latin typeface="Mali Bold"/>
                <a:ea typeface="Mali Bold"/>
                <a:cs typeface="Mali Bold"/>
                <a:sym typeface="Mali Bold"/>
              </a:rPr>
              <a:t>jsca, gdz</a:t>
            </a:r>
            <a:r>
              <a:rPr lang="en-US" b="true" sz="2118" strike="noStrike" u="none">
                <a:solidFill>
                  <a:srgbClr val="333333"/>
                </a:solidFill>
                <a:latin typeface="Mali Bold"/>
                <a:ea typeface="Mali Bold"/>
                <a:cs typeface="Mali Bold"/>
                <a:sym typeface="Mali Bold"/>
              </a:rPr>
              <a:t>i</a:t>
            </a:r>
            <a:r>
              <a:rPr lang="en-US" b="true" sz="2118" strike="noStrike" u="none">
                <a:solidFill>
                  <a:srgbClr val="333333"/>
                </a:solidFill>
                <a:latin typeface="Mali Bold"/>
                <a:ea typeface="Mali Bold"/>
                <a:cs typeface="Mali Bold"/>
                <a:sym typeface="Mali Bold"/>
              </a:rPr>
              <a:t>e</a:t>
            </a:r>
            <a:r>
              <a:rPr lang="en-US" b="true" sz="2118" strike="noStrike" u="none">
                <a:solidFill>
                  <a:srgbClr val="333333"/>
                </a:solidFill>
                <a:latin typeface="Mali Bold"/>
                <a:ea typeface="Mali Bold"/>
                <a:cs typeface="Mali Bold"/>
                <a:sym typeface="Mali Bold"/>
              </a:rPr>
              <a:t> </a:t>
            </a:r>
            <a:r>
              <a:rPr lang="en-US" b="true" sz="2118" strike="noStrike" u="none">
                <a:solidFill>
                  <a:srgbClr val="333333"/>
                </a:solidFill>
                <a:latin typeface="Mali Bold"/>
                <a:ea typeface="Mali Bold"/>
                <a:cs typeface="Mali Bold"/>
                <a:sym typeface="Mali Bold"/>
              </a:rPr>
              <a:t>n</a:t>
            </a:r>
            <a:r>
              <a:rPr lang="en-US" b="true" sz="2118" strike="noStrike" u="none">
                <a:solidFill>
                  <a:srgbClr val="333333"/>
                </a:solidFill>
                <a:latin typeface="Mali Bold"/>
                <a:ea typeface="Mali Bold"/>
                <a:cs typeface="Mali Bold"/>
                <a:sym typeface="Mali Bold"/>
              </a:rPr>
              <a:t>ie </a:t>
            </a:r>
            <a:r>
              <a:rPr lang="en-US" b="true" sz="2118" strike="noStrike" u="none">
                <a:solidFill>
                  <a:srgbClr val="333333"/>
                </a:solidFill>
                <a:latin typeface="Mali Bold"/>
                <a:ea typeface="Mali Bold"/>
                <a:cs typeface="Mali Bold"/>
                <a:sym typeface="Mali Bold"/>
              </a:rPr>
              <a:t>korzyst</a:t>
            </a:r>
            <a:r>
              <a:rPr lang="en-US" b="true" sz="2118" strike="noStrike" u="none">
                <a:solidFill>
                  <a:srgbClr val="333333"/>
                </a:solidFill>
                <a:latin typeface="Mali Bold"/>
                <a:ea typeface="Mali Bold"/>
                <a:cs typeface="Mali Bold"/>
                <a:sym typeface="Mali Bold"/>
              </a:rPr>
              <a:t>am</a:t>
            </a:r>
            <a:r>
              <a:rPr lang="en-US" b="true" sz="2118" strike="noStrike" u="none">
                <a:solidFill>
                  <a:srgbClr val="333333"/>
                </a:solidFill>
                <a:latin typeface="Mali Bold"/>
                <a:ea typeface="Mali Bold"/>
                <a:cs typeface="Mali Bold"/>
                <a:sym typeface="Mali Bold"/>
              </a:rPr>
              <a:t>y z ty</a:t>
            </a:r>
            <a:r>
              <a:rPr lang="en-US" b="true" sz="2118" strike="noStrike" u="none">
                <a:solidFill>
                  <a:srgbClr val="333333"/>
                </a:solidFill>
                <a:latin typeface="Mali Bold"/>
                <a:ea typeface="Mali Bold"/>
                <a:cs typeface="Mali Bold"/>
                <a:sym typeface="Mali Bold"/>
              </a:rPr>
              <a:t>c</a:t>
            </a:r>
            <a:r>
              <a:rPr lang="en-US" b="true" sz="2118" strike="noStrike" u="none">
                <a:solidFill>
                  <a:srgbClr val="333333"/>
                </a:solidFill>
                <a:latin typeface="Mali Bold"/>
                <a:ea typeface="Mali Bold"/>
                <a:cs typeface="Mali Bold"/>
                <a:sym typeface="Mali Bold"/>
              </a:rPr>
              <a:t>h u</a:t>
            </a:r>
            <a:r>
              <a:rPr lang="en-US" b="true" sz="2118" strike="noStrike" u="none">
                <a:solidFill>
                  <a:srgbClr val="333333"/>
                </a:solidFill>
                <a:latin typeface="Mali Bold"/>
                <a:ea typeface="Mali Bold"/>
                <a:cs typeface="Mali Bold"/>
                <a:sym typeface="Mali Bold"/>
              </a:rPr>
              <a:t>r</a:t>
            </a:r>
            <a:r>
              <a:rPr lang="en-US" b="true" sz="2118" strike="noStrike" u="none">
                <a:solidFill>
                  <a:srgbClr val="333333"/>
                </a:solidFill>
                <a:latin typeface="Mali Bold"/>
                <a:ea typeface="Mali Bold"/>
                <a:cs typeface="Mali Bold"/>
                <a:sym typeface="Mali Bold"/>
              </a:rPr>
              <a:t>ządzeń (n</a:t>
            </a:r>
            <a:r>
              <a:rPr lang="en-US" b="true" sz="2118" strike="noStrike" u="none">
                <a:solidFill>
                  <a:srgbClr val="333333"/>
                </a:solidFill>
                <a:latin typeface="Mali Bold"/>
                <a:ea typeface="Mali Bold"/>
                <a:cs typeface="Mali Bold"/>
                <a:sym typeface="Mali Bold"/>
              </a:rPr>
              <a:t>p</a:t>
            </a:r>
            <a:r>
              <a:rPr lang="en-US" b="true" sz="2118" strike="noStrike" u="none">
                <a:solidFill>
                  <a:srgbClr val="333333"/>
                </a:solidFill>
                <a:latin typeface="Mali Bold"/>
                <a:ea typeface="Mali Bold"/>
                <a:cs typeface="Mali Bold"/>
                <a:sym typeface="Mali Bold"/>
              </a:rPr>
              <a:t>. stół</a:t>
            </a:r>
            <a:r>
              <a:rPr lang="en-US" b="true" sz="2118" strike="noStrike" u="none">
                <a:solidFill>
                  <a:srgbClr val="333333"/>
                </a:solidFill>
                <a:latin typeface="Mali Bold"/>
                <a:ea typeface="Mali Bold"/>
                <a:cs typeface="Mali Bold"/>
                <a:sym typeface="Mali Bold"/>
              </a:rPr>
              <a:t> </a:t>
            </a:r>
            <a:r>
              <a:rPr lang="en-US" b="true" sz="2118" strike="noStrike" u="none">
                <a:solidFill>
                  <a:srgbClr val="333333"/>
                </a:solidFill>
                <a:latin typeface="Mali Bold"/>
                <a:ea typeface="Mali Bold"/>
                <a:cs typeface="Mali Bold"/>
                <a:sym typeface="Mali Bold"/>
              </a:rPr>
              <a:t>j</a:t>
            </a:r>
            <a:r>
              <a:rPr lang="en-US" b="true" sz="2118" strike="noStrike" u="none">
                <a:solidFill>
                  <a:srgbClr val="333333"/>
                </a:solidFill>
                <a:latin typeface="Mali Bold"/>
                <a:ea typeface="Mali Bold"/>
                <a:cs typeface="Mali Bold"/>
                <a:sym typeface="Mali Bold"/>
              </a:rPr>
              <a:t>ada</a:t>
            </a:r>
            <a:r>
              <a:rPr lang="en-US" b="true" sz="2118" strike="noStrike" u="none">
                <a:solidFill>
                  <a:srgbClr val="333333"/>
                </a:solidFill>
                <a:latin typeface="Mali Bold"/>
                <a:ea typeface="Mali Bold"/>
                <a:cs typeface="Mali Bold"/>
                <a:sym typeface="Mali Bold"/>
              </a:rPr>
              <a:t>lny,</a:t>
            </a:r>
            <a:r>
              <a:rPr lang="en-US" b="true" sz="2118" strike="noStrike" u="none">
                <a:solidFill>
                  <a:srgbClr val="333333"/>
                </a:solidFill>
                <a:latin typeface="Mali Bold"/>
                <a:ea typeface="Mali Bold"/>
                <a:cs typeface="Mali Bold"/>
                <a:sym typeface="Mali Bold"/>
              </a:rPr>
              <a:t> s</a:t>
            </a:r>
            <a:r>
              <a:rPr lang="en-US" b="true" sz="2118" strike="noStrike" u="none">
                <a:solidFill>
                  <a:srgbClr val="333333"/>
                </a:solidFill>
                <a:latin typeface="Mali Bold"/>
                <a:ea typeface="Mali Bold"/>
                <a:cs typeface="Mali Bold"/>
                <a:sym typeface="Mali Bold"/>
              </a:rPr>
              <a:t>y</a:t>
            </a:r>
            <a:r>
              <a:rPr lang="en-US" b="true" sz="2118" strike="noStrike" u="none">
                <a:solidFill>
                  <a:srgbClr val="333333"/>
                </a:solidFill>
                <a:latin typeface="Mali Bold"/>
                <a:ea typeface="Mali Bold"/>
                <a:cs typeface="Mali Bold"/>
                <a:sym typeface="Mali Bold"/>
              </a:rPr>
              <a:t>p</a:t>
            </a:r>
            <a:r>
              <a:rPr lang="en-US" b="true" sz="2118" strike="noStrike" u="none">
                <a:solidFill>
                  <a:srgbClr val="333333"/>
                </a:solidFill>
                <a:latin typeface="Mali Bold"/>
                <a:ea typeface="Mali Bold"/>
                <a:cs typeface="Mali Bold"/>
                <a:sym typeface="Mali Bold"/>
              </a:rPr>
              <a:t>i</a:t>
            </a:r>
            <a:r>
              <a:rPr lang="en-US" b="true" sz="2118" strike="noStrike" u="none">
                <a:solidFill>
                  <a:srgbClr val="333333"/>
                </a:solidFill>
                <a:latin typeface="Mali Bold"/>
                <a:ea typeface="Mali Bold"/>
                <a:cs typeface="Mali Bold"/>
                <a:sym typeface="Mali Bold"/>
              </a:rPr>
              <a:t>a</a:t>
            </a:r>
            <a:r>
              <a:rPr lang="en-US" b="true" sz="2118" strike="noStrike" u="none">
                <a:solidFill>
                  <a:srgbClr val="333333"/>
                </a:solidFill>
                <a:latin typeface="Mali Bold"/>
                <a:ea typeface="Mali Bold"/>
                <a:cs typeface="Mali Bold"/>
                <a:sym typeface="Mali Bold"/>
              </a:rPr>
              <a:t>ln</a:t>
            </a:r>
            <a:r>
              <a:rPr lang="en-US" b="true" sz="2118" strike="noStrike" u="none">
                <a:solidFill>
                  <a:srgbClr val="333333"/>
                </a:solidFill>
                <a:latin typeface="Mali Bold"/>
                <a:ea typeface="Mali Bold"/>
                <a:cs typeface="Mali Bold"/>
                <a:sym typeface="Mali Bold"/>
              </a:rPr>
              <a:t>ia</a:t>
            </a:r>
            <a:r>
              <a:rPr lang="en-US" b="true" sz="2118" strike="noStrike" u="none">
                <a:solidFill>
                  <a:srgbClr val="333333"/>
                </a:solidFill>
                <a:latin typeface="Mali Bold"/>
                <a:ea typeface="Mali Bold"/>
                <a:cs typeface="Mali Bold"/>
                <a:sym typeface="Mali Bold"/>
              </a:rPr>
              <a:t>,</a:t>
            </a:r>
            <a:r>
              <a:rPr lang="en-US" b="true" sz="2118" strike="noStrike" u="none">
                <a:solidFill>
                  <a:srgbClr val="333333"/>
                </a:solidFill>
                <a:latin typeface="Mali Bold"/>
                <a:ea typeface="Mali Bold"/>
                <a:cs typeface="Mali Bold"/>
                <a:sym typeface="Mali Bold"/>
              </a:rPr>
              <a:t> t</a:t>
            </a:r>
            <a:r>
              <a:rPr lang="en-US" b="true" sz="2118" strike="noStrike" u="none">
                <a:solidFill>
                  <a:srgbClr val="333333"/>
                </a:solidFill>
                <a:latin typeface="Mali Bold"/>
                <a:ea typeface="Mali Bold"/>
                <a:cs typeface="Mali Bold"/>
                <a:sym typeface="Mali Bold"/>
              </a:rPr>
              <a:t>o</a:t>
            </a:r>
            <a:r>
              <a:rPr lang="en-US" b="true" sz="2118" strike="noStrike" u="none">
                <a:solidFill>
                  <a:srgbClr val="333333"/>
                </a:solidFill>
                <a:latin typeface="Mali Bold"/>
                <a:ea typeface="Mali Bold"/>
                <a:cs typeface="Mali Bold"/>
                <a:sym typeface="Mali Bold"/>
              </a:rPr>
              <a:t>al</a:t>
            </a:r>
            <a:r>
              <a:rPr lang="en-US" b="true" sz="2118" strike="noStrike" u="none">
                <a:solidFill>
                  <a:srgbClr val="333333"/>
                </a:solidFill>
                <a:latin typeface="Mali Bold"/>
                <a:ea typeface="Mali Bold"/>
                <a:cs typeface="Mali Bold"/>
                <a:sym typeface="Mali Bold"/>
              </a:rPr>
              <a:t>e</a:t>
            </a:r>
            <a:r>
              <a:rPr lang="en-US" b="true" sz="2118" strike="noStrike" u="none">
                <a:solidFill>
                  <a:srgbClr val="333333"/>
                </a:solidFill>
                <a:latin typeface="Mali Bold"/>
                <a:ea typeface="Mali Bold"/>
                <a:cs typeface="Mali Bold"/>
                <a:sym typeface="Mali Bold"/>
              </a:rPr>
              <a:t>t</a:t>
            </a:r>
            <a:r>
              <a:rPr lang="en-US" b="true" sz="2118" strike="noStrike" u="none">
                <a:solidFill>
                  <a:srgbClr val="333333"/>
                </a:solidFill>
                <a:latin typeface="Mali Bold"/>
                <a:ea typeface="Mali Bold"/>
                <a:cs typeface="Mali Bold"/>
                <a:sym typeface="Mali Bold"/>
              </a:rPr>
              <a:t>a)</a:t>
            </a:r>
            <a:r>
              <a:rPr lang="en-US" b="true" sz="2118" strike="noStrike" u="none">
                <a:solidFill>
                  <a:srgbClr val="333333"/>
                </a:solidFill>
                <a:latin typeface="Mali Bold"/>
                <a:ea typeface="Mali Bold"/>
                <a:cs typeface="Mali Bold"/>
                <a:sym typeface="Mali Bold"/>
              </a:rPr>
              <a:t>.</a:t>
            </a:r>
          </a:p>
        </p:txBody>
      </p:sp>
      <p:sp>
        <p:nvSpPr>
          <p:cNvPr name="TextBox 7" id="7"/>
          <p:cNvSpPr txBox="true"/>
          <p:nvPr/>
        </p:nvSpPr>
        <p:spPr>
          <a:xfrm rot="0">
            <a:off x="841453" y="5708027"/>
            <a:ext cx="4862856" cy="878997"/>
          </a:xfrm>
          <a:prstGeom prst="rect">
            <a:avLst/>
          </a:prstGeom>
        </p:spPr>
        <p:txBody>
          <a:bodyPr anchor="t" rtlCol="false" tIns="0" lIns="0" bIns="0" rIns="0">
            <a:spAutoFit/>
          </a:bodyPr>
          <a:lstStyle/>
          <a:p>
            <a:pPr algn="ctr" marL="0" indent="0" lvl="0">
              <a:lnSpc>
                <a:spcPts val="3526"/>
              </a:lnSpc>
              <a:spcBef>
                <a:spcPct val="0"/>
              </a:spcBef>
            </a:pPr>
            <a:r>
              <a:rPr lang="en-US" b="true" sz="2518">
                <a:solidFill>
                  <a:srgbClr val="333333"/>
                </a:solidFill>
                <a:latin typeface="Mali Bold"/>
                <a:ea typeface="Mali Bold"/>
                <a:cs typeface="Mali Bold"/>
                <a:sym typeface="Mali Bold"/>
              </a:rPr>
              <a:t>Ogranicz czas spędzany przed ekranem.</a:t>
            </a:r>
          </a:p>
        </p:txBody>
      </p:sp>
      <p:sp>
        <p:nvSpPr>
          <p:cNvPr name="TextBox 8" id="8"/>
          <p:cNvSpPr txBox="true"/>
          <p:nvPr/>
        </p:nvSpPr>
        <p:spPr>
          <a:xfrm rot="0">
            <a:off x="12642092" y="4990008"/>
            <a:ext cx="4862856" cy="2724942"/>
          </a:xfrm>
          <a:prstGeom prst="rect">
            <a:avLst/>
          </a:prstGeom>
        </p:spPr>
        <p:txBody>
          <a:bodyPr anchor="t" rtlCol="false" tIns="0" lIns="0" bIns="0" rIns="0">
            <a:spAutoFit/>
          </a:bodyPr>
          <a:lstStyle/>
          <a:p>
            <a:pPr algn="ctr">
              <a:lnSpc>
                <a:spcPts val="3106"/>
              </a:lnSpc>
              <a:spcBef>
                <a:spcPct val="0"/>
              </a:spcBef>
            </a:pPr>
            <a:r>
              <a:rPr lang="en-US" b="true" sz="2218">
                <a:solidFill>
                  <a:srgbClr val="333333"/>
                </a:solidFill>
                <a:latin typeface="Mali Bold"/>
                <a:ea typeface="Mali Bold"/>
                <a:cs typeface="Mali Bold"/>
                <a:sym typeface="Mali Bold"/>
              </a:rPr>
              <a:t>Aktywn</a:t>
            </a:r>
            <a:r>
              <a:rPr lang="en-US" b="true" sz="2218" strike="noStrike" u="none">
                <a:solidFill>
                  <a:srgbClr val="333333"/>
                </a:solidFill>
                <a:latin typeface="Mali Bold"/>
                <a:ea typeface="Mali Bold"/>
                <a:cs typeface="Mali Bold"/>
                <a:sym typeface="Mali Bold"/>
              </a:rPr>
              <a:t>o</a:t>
            </a:r>
            <a:r>
              <a:rPr lang="en-US" b="true" sz="2218" strike="noStrike" u="none">
                <a:solidFill>
                  <a:srgbClr val="333333"/>
                </a:solidFill>
                <a:latin typeface="Mali Bold"/>
                <a:ea typeface="Mali Bold"/>
                <a:cs typeface="Mali Bold"/>
                <a:sym typeface="Mali Bold"/>
              </a:rPr>
              <a:t>śc</a:t>
            </a:r>
            <a:r>
              <a:rPr lang="en-US" b="true" sz="2218" strike="noStrike" u="none">
                <a:solidFill>
                  <a:srgbClr val="333333"/>
                </a:solidFill>
                <a:latin typeface="Mali Bold"/>
                <a:ea typeface="Mali Bold"/>
                <a:cs typeface="Mali Bold"/>
                <a:sym typeface="Mali Bold"/>
              </a:rPr>
              <a:t>i o</a:t>
            </a:r>
            <a:r>
              <a:rPr lang="en-US" b="true" sz="2218" strike="noStrike" u="none">
                <a:solidFill>
                  <a:srgbClr val="333333"/>
                </a:solidFill>
                <a:latin typeface="Mali Bold"/>
                <a:ea typeface="Mali Bold"/>
                <a:cs typeface="Mali Bold"/>
                <a:sym typeface="Mali Bold"/>
              </a:rPr>
              <a:t>ff</a:t>
            </a:r>
            <a:r>
              <a:rPr lang="en-US" b="true" sz="2218" strike="noStrike" u="none">
                <a:solidFill>
                  <a:srgbClr val="333333"/>
                </a:solidFill>
                <a:latin typeface="Mali Bold"/>
                <a:ea typeface="Mali Bold"/>
                <a:cs typeface="Mali Bold"/>
                <a:sym typeface="Mali Bold"/>
              </a:rPr>
              <a:t>li</a:t>
            </a:r>
            <a:r>
              <a:rPr lang="en-US" b="true" sz="2218" strike="noStrike" u="none">
                <a:solidFill>
                  <a:srgbClr val="333333"/>
                </a:solidFill>
                <a:latin typeface="Mali Bold"/>
                <a:ea typeface="Mali Bold"/>
                <a:cs typeface="Mali Bold"/>
                <a:sym typeface="Mali Bold"/>
              </a:rPr>
              <a:t>n</a:t>
            </a:r>
            <a:r>
              <a:rPr lang="en-US" b="true" sz="2218" strike="noStrike" u="none">
                <a:solidFill>
                  <a:srgbClr val="333333"/>
                </a:solidFill>
                <a:latin typeface="Mali Bold"/>
                <a:ea typeface="Mali Bold"/>
                <a:cs typeface="Mali Bold"/>
                <a:sym typeface="Mali Bold"/>
              </a:rPr>
              <a:t>e</a:t>
            </a:r>
            <a:r>
              <a:rPr lang="en-US" b="true" sz="2218" strike="noStrike" u="none">
                <a:solidFill>
                  <a:srgbClr val="333333"/>
                </a:solidFill>
                <a:latin typeface="Mali Bold"/>
                <a:ea typeface="Mali Bold"/>
                <a:cs typeface="Mali Bold"/>
                <a:sym typeface="Mali Bold"/>
              </a:rPr>
              <a:t>:</a:t>
            </a:r>
            <a:r>
              <a:rPr lang="en-US" b="true" sz="2218" strike="noStrike" u="none">
                <a:solidFill>
                  <a:srgbClr val="333333"/>
                </a:solidFill>
                <a:latin typeface="Mali Bold"/>
                <a:ea typeface="Mali Bold"/>
                <a:cs typeface="Mali Bold"/>
                <a:sym typeface="Mali Bold"/>
              </a:rPr>
              <a:t> p</a:t>
            </a:r>
            <a:r>
              <a:rPr lang="en-US" b="true" sz="2218" strike="noStrike" u="none">
                <a:solidFill>
                  <a:srgbClr val="333333"/>
                </a:solidFill>
                <a:latin typeface="Mali Bold"/>
                <a:ea typeface="Mali Bold"/>
                <a:cs typeface="Mali Bold"/>
                <a:sym typeface="Mali Bold"/>
              </a:rPr>
              <a:t>owinniśmy</a:t>
            </a:r>
            <a:r>
              <a:rPr lang="en-US" b="true" sz="2218" strike="noStrike" u="none">
                <a:solidFill>
                  <a:srgbClr val="333333"/>
                </a:solidFill>
                <a:latin typeface="Mali Bold"/>
                <a:ea typeface="Mali Bold"/>
                <a:cs typeface="Mali Bold"/>
                <a:sym typeface="Mali Bold"/>
              </a:rPr>
              <a:t> co</a:t>
            </a:r>
            <a:r>
              <a:rPr lang="en-US" b="true" sz="2218" strike="noStrike" u="none">
                <a:solidFill>
                  <a:srgbClr val="333333"/>
                </a:solidFill>
                <a:latin typeface="Mali Bold"/>
                <a:ea typeface="Mali Bold"/>
                <a:cs typeface="Mali Bold"/>
                <a:sym typeface="Mali Bold"/>
              </a:rPr>
              <a:t>dzi</a:t>
            </a:r>
            <a:r>
              <a:rPr lang="en-US" b="true" sz="2218" strike="noStrike" u="none">
                <a:solidFill>
                  <a:srgbClr val="333333"/>
                </a:solidFill>
                <a:latin typeface="Mali Bold"/>
                <a:ea typeface="Mali Bold"/>
                <a:cs typeface="Mali Bold"/>
                <a:sym typeface="Mali Bold"/>
              </a:rPr>
              <a:t>e</a:t>
            </a:r>
            <a:r>
              <a:rPr lang="en-US" b="true" sz="2218" strike="noStrike" u="none">
                <a:solidFill>
                  <a:srgbClr val="333333"/>
                </a:solidFill>
                <a:latin typeface="Mali Bold"/>
                <a:ea typeface="Mali Bold"/>
                <a:cs typeface="Mali Bold"/>
                <a:sym typeface="Mali Bold"/>
              </a:rPr>
              <a:t>nni</a:t>
            </a:r>
            <a:r>
              <a:rPr lang="en-US" b="true" sz="2218" strike="noStrike" u="none">
                <a:solidFill>
                  <a:srgbClr val="333333"/>
                </a:solidFill>
                <a:latin typeface="Mali Bold"/>
                <a:ea typeface="Mali Bold"/>
                <a:cs typeface="Mali Bold"/>
                <a:sym typeface="Mali Bold"/>
              </a:rPr>
              <a:t>e ang</a:t>
            </a:r>
            <a:r>
              <a:rPr lang="en-US" b="true" sz="2218" strike="noStrike" u="none">
                <a:solidFill>
                  <a:srgbClr val="333333"/>
                </a:solidFill>
                <a:latin typeface="Mali Bold"/>
                <a:ea typeface="Mali Bold"/>
                <a:cs typeface="Mali Bold"/>
                <a:sym typeface="Mali Bold"/>
              </a:rPr>
              <a:t>ażować</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s</a:t>
            </a:r>
            <a:r>
              <a:rPr lang="en-US" b="true" sz="2218" strike="noStrike" u="none">
                <a:solidFill>
                  <a:srgbClr val="333333"/>
                </a:solidFill>
                <a:latin typeface="Mali Bold"/>
                <a:ea typeface="Mali Bold"/>
                <a:cs typeface="Mali Bold"/>
                <a:sym typeface="Mali Bold"/>
              </a:rPr>
              <a:t>i</a:t>
            </a:r>
            <a:r>
              <a:rPr lang="en-US" b="true" sz="2218" strike="noStrike" u="none">
                <a:solidFill>
                  <a:srgbClr val="333333"/>
                </a:solidFill>
                <a:latin typeface="Mali Bold"/>
                <a:ea typeface="Mali Bold"/>
                <a:cs typeface="Mali Bold"/>
                <a:sym typeface="Mali Bold"/>
              </a:rPr>
              <a:t>ę</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w</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z</a:t>
            </a:r>
            <a:r>
              <a:rPr lang="en-US" b="true" sz="2218" strike="noStrike" u="none">
                <a:solidFill>
                  <a:srgbClr val="333333"/>
                </a:solidFill>
                <a:latin typeface="Mali Bold"/>
                <a:ea typeface="Mali Bold"/>
                <a:cs typeface="Mali Bold"/>
                <a:sym typeface="Mali Bold"/>
              </a:rPr>
              <a:t>a</a:t>
            </a:r>
            <a:r>
              <a:rPr lang="en-US" b="true" sz="2218" strike="noStrike" u="none">
                <a:solidFill>
                  <a:srgbClr val="333333"/>
                </a:solidFill>
                <a:latin typeface="Mali Bold"/>
                <a:ea typeface="Mali Bold"/>
                <a:cs typeface="Mali Bold"/>
                <a:sym typeface="Mali Bold"/>
              </a:rPr>
              <a:t>ję</a:t>
            </a:r>
            <a:r>
              <a:rPr lang="en-US" b="true" sz="2218" strike="noStrike" u="none">
                <a:solidFill>
                  <a:srgbClr val="333333"/>
                </a:solidFill>
                <a:latin typeface="Mali Bold"/>
                <a:ea typeface="Mali Bold"/>
                <a:cs typeface="Mali Bold"/>
                <a:sym typeface="Mali Bold"/>
              </a:rPr>
              <a:t>c</a:t>
            </a:r>
            <a:r>
              <a:rPr lang="en-US" b="true" sz="2218" strike="noStrike" u="none">
                <a:solidFill>
                  <a:srgbClr val="333333"/>
                </a:solidFill>
                <a:latin typeface="Mali Bold"/>
                <a:ea typeface="Mali Bold"/>
                <a:cs typeface="Mali Bold"/>
                <a:sym typeface="Mali Bold"/>
              </a:rPr>
              <a:t>ia ni</a:t>
            </a:r>
            <a:r>
              <a:rPr lang="en-US" b="true" sz="2218" strike="noStrike" u="none">
                <a:solidFill>
                  <a:srgbClr val="333333"/>
                </a:solidFill>
                <a:latin typeface="Mali Bold"/>
                <a:ea typeface="Mali Bold"/>
                <a:cs typeface="Mali Bold"/>
                <a:sym typeface="Mali Bold"/>
              </a:rPr>
              <a:t>e</a:t>
            </a:r>
            <a:r>
              <a:rPr lang="en-US" b="true" sz="2218" strike="noStrike" u="none">
                <a:solidFill>
                  <a:srgbClr val="333333"/>
                </a:solidFill>
                <a:latin typeface="Mali Bold"/>
                <a:ea typeface="Mali Bold"/>
                <a:cs typeface="Mali Bold"/>
                <a:sym typeface="Mali Bold"/>
              </a:rPr>
              <a:t>związane z</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technolo</a:t>
            </a:r>
            <a:r>
              <a:rPr lang="en-US" b="true" sz="2218" strike="noStrike" u="none">
                <a:solidFill>
                  <a:srgbClr val="333333"/>
                </a:solidFill>
                <a:latin typeface="Mali Bold"/>
                <a:ea typeface="Mali Bold"/>
                <a:cs typeface="Mali Bold"/>
                <a:sym typeface="Mali Bold"/>
              </a:rPr>
              <a:t>gi</a:t>
            </a:r>
            <a:r>
              <a:rPr lang="en-US" b="true" sz="2218" strike="noStrike" u="none">
                <a:solidFill>
                  <a:srgbClr val="333333"/>
                </a:solidFill>
                <a:latin typeface="Mali Bold"/>
                <a:ea typeface="Mali Bold"/>
                <a:cs typeface="Mali Bold"/>
                <a:sym typeface="Mali Bold"/>
              </a:rPr>
              <a:t>ą,</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t</a:t>
            </a:r>
            <a:r>
              <a:rPr lang="en-US" b="true" sz="2218" strike="noStrike" u="none">
                <a:solidFill>
                  <a:srgbClr val="333333"/>
                </a:solidFill>
                <a:latin typeface="Mali Bold"/>
                <a:ea typeface="Mali Bold"/>
                <a:cs typeface="Mali Bold"/>
                <a:sym typeface="Mali Bold"/>
              </a:rPr>
              <a:t>a</a:t>
            </a:r>
            <a:r>
              <a:rPr lang="en-US" b="true" sz="2218" strike="noStrike" u="none">
                <a:solidFill>
                  <a:srgbClr val="333333"/>
                </a:solidFill>
                <a:latin typeface="Mali Bold"/>
                <a:ea typeface="Mali Bold"/>
                <a:cs typeface="Mali Bold"/>
                <a:sym typeface="Mali Bold"/>
              </a:rPr>
              <a:t>k</a:t>
            </a:r>
            <a:r>
              <a:rPr lang="en-US" b="true" sz="2218" strike="noStrike" u="none">
                <a:solidFill>
                  <a:srgbClr val="333333"/>
                </a:solidFill>
                <a:latin typeface="Mali Bold"/>
                <a:ea typeface="Mali Bold"/>
                <a:cs typeface="Mali Bold"/>
                <a:sym typeface="Mali Bold"/>
              </a:rPr>
              <a:t>i</a:t>
            </a:r>
            <a:r>
              <a:rPr lang="en-US" b="true" sz="2218" strike="noStrike" u="none">
                <a:solidFill>
                  <a:srgbClr val="333333"/>
                </a:solidFill>
                <a:latin typeface="Mali Bold"/>
                <a:ea typeface="Mali Bold"/>
                <a:cs typeface="Mali Bold"/>
                <a:sym typeface="Mali Bold"/>
              </a:rPr>
              <a:t>e</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j</a:t>
            </a:r>
            <a:r>
              <a:rPr lang="en-US" b="true" sz="2218" strike="noStrike" u="none">
                <a:solidFill>
                  <a:srgbClr val="333333"/>
                </a:solidFill>
                <a:latin typeface="Mali Bold"/>
                <a:ea typeface="Mali Bold"/>
                <a:cs typeface="Mali Bold"/>
                <a:sym typeface="Mali Bold"/>
              </a:rPr>
              <a:t>a</a:t>
            </a:r>
            <a:r>
              <a:rPr lang="en-US" b="true" sz="2218" strike="noStrike" u="none">
                <a:solidFill>
                  <a:srgbClr val="333333"/>
                </a:solidFill>
                <a:latin typeface="Mali Bold"/>
                <a:ea typeface="Mali Bold"/>
                <a:cs typeface="Mali Bold"/>
                <a:sym typeface="Mali Bold"/>
              </a:rPr>
              <a:t>k czy</a:t>
            </a:r>
            <a:r>
              <a:rPr lang="en-US" b="true" sz="2218" strike="noStrike" u="none">
                <a:solidFill>
                  <a:srgbClr val="333333"/>
                </a:solidFill>
                <a:latin typeface="Mali Bold"/>
                <a:ea typeface="Mali Bold"/>
                <a:cs typeface="Mali Bold"/>
                <a:sym typeface="Mali Bold"/>
              </a:rPr>
              <a:t>ta</a:t>
            </a:r>
            <a:r>
              <a:rPr lang="en-US" b="true" sz="2218" strike="noStrike" u="none">
                <a:solidFill>
                  <a:srgbClr val="333333"/>
                </a:solidFill>
                <a:latin typeface="Mali Bold"/>
                <a:ea typeface="Mali Bold"/>
                <a:cs typeface="Mali Bold"/>
                <a:sym typeface="Mali Bold"/>
              </a:rPr>
              <a:t>n</a:t>
            </a:r>
            <a:r>
              <a:rPr lang="en-US" b="true" sz="2218" strike="noStrike" u="none">
                <a:solidFill>
                  <a:srgbClr val="333333"/>
                </a:solidFill>
                <a:latin typeface="Mali Bold"/>
                <a:ea typeface="Mali Bold"/>
                <a:cs typeface="Mali Bold"/>
                <a:sym typeface="Mali Bold"/>
              </a:rPr>
              <a:t>ie</a:t>
            </a:r>
            <a:r>
              <a:rPr lang="en-US" b="true" sz="2218" strike="noStrike" u="none">
                <a:solidFill>
                  <a:srgbClr val="333333"/>
                </a:solidFill>
                <a:latin typeface="Mali Bold"/>
                <a:ea typeface="Mali Bold"/>
                <a:cs typeface="Mali Bold"/>
                <a:sym typeface="Mali Bold"/>
              </a:rPr>
              <a:t>, spo</a:t>
            </a:r>
            <a:r>
              <a:rPr lang="en-US" b="true" sz="2218" strike="noStrike" u="none">
                <a:solidFill>
                  <a:srgbClr val="333333"/>
                </a:solidFill>
                <a:latin typeface="Mali Bold"/>
                <a:ea typeface="Mali Bold"/>
                <a:cs typeface="Mali Bold"/>
                <a:sym typeface="Mali Bold"/>
              </a:rPr>
              <a:t>r</a:t>
            </a:r>
            <a:r>
              <a:rPr lang="en-US" b="true" sz="2218" strike="noStrike" u="none">
                <a:solidFill>
                  <a:srgbClr val="333333"/>
                </a:solidFill>
                <a:latin typeface="Mali Bold"/>
                <a:ea typeface="Mali Bold"/>
                <a:cs typeface="Mali Bold"/>
                <a:sym typeface="Mali Bold"/>
              </a:rPr>
              <a:t>t,</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czy</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spędzani</a:t>
            </a:r>
            <a:r>
              <a:rPr lang="en-US" b="true" sz="2218" strike="noStrike" u="none">
                <a:solidFill>
                  <a:srgbClr val="333333"/>
                </a:solidFill>
                <a:latin typeface="Mali Bold"/>
                <a:ea typeface="Mali Bold"/>
                <a:cs typeface="Mali Bold"/>
                <a:sym typeface="Mali Bold"/>
              </a:rPr>
              <a:t>e </a:t>
            </a:r>
            <a:r>
              <a:rPr lang="en-US" b="true" sz="2218" strike="noStrike" u="none">
                <a:solidFill>
                  <a:srgbClr val="333333"/>
                </a:solidFill>
                <a:latin typeface="Mali Bold"/>
                <a:ea typeface="Mali Bold"/>
                <a:cs typeface="Mali Bold"/>
                <a:sym typeface="Mali Bold"/>
              </a:rPr>
              <a:t>cz</a:t>
            </a:r>
            <a:r>
              <a:rPr lang="en-US" b="true" sz="2218" strike="noStrike" u="none">
                <a:solidFill>
                  <a:srgbClr val="333333"/>
                </a:solidFill>
                <a:latin typeface="Mali Bold"/>
                <a:ea typeface="Mali Bold"/>
                <a:cs typeface="Mali Bold"/>
                <a:sym typeface="Mali Bold"/>
              </a:rPr>
              <a:t>as</a:t>
            </a:r>
            <a:r>
              <a:rPr lang="en-US" b="true" sz="2218" strike="noStrike" u="none">
                <a:solidFill>
                  <a:srgbClr val="333333"/>
                </a:solidFill>
                <a:latin typeface="Mali Bold"/>
                <a:ea typeface="Mali Bold"/>
                <a:cs typeface="Mali Bold"/>
                <a:sym typeface="Mali Bold"/>
              </a:rPr>
              <a:t>u</a:t>
            </a:r>
            <a:r>
              <a:rPr lang="en-US" b="true" sz="2218" strike="noStrike" u="none">
                <a:solidFill>
                  <a:srgbClr val="333333"/>
                </a:solidFill>
                <a:latin typeface="Mali Bold"/>
                <a:ea typeface="Mali Bold"/>
                <a:cs typeface="Mali Bold"/>
                <a:sym typeface="Mali Bold"/>
              </a:rPr>
              <a:t> </a:t>
            </a:r>
            <a:r>
              <a:rPr lang="en-US" b="true" sz="2218" strike="noStrike" u="none">
                <a:solidFill>
                  <a:srgbClr val="333333"/>
                </a:solidFill>
                <a:latin typeface="Mali Bold"/>
                <a:ea typeface="Mali Bold"/>
                <a:cs typeface="Mali Bold"/>
                <a:sym typeface="Mali Bold"/>
              </a:rPr>
              <a:t>z b</a:t>
            </a:r>
            <a:r>
              <a:rPr lang="en-US" b="true" sz="2218" strike="noStrike" u="none">
                <a:solidFill>
                  <a:srgbClr val="333333"/>
                </a:solidFill>
                <a:latin typeface="Mali Bold"/>
                <a:ea typeface="Mali Bold"/>
                <a:cs typeface="Mali Bold"/>
                <a:sym typeface="Mali Bold"/>
              </a:rPr>
              <a:t>li</a:t>
            </a:r>
            <a:r>
              <a:rPr lang="en-US" b="true" sz="2218" strike="noStrike" u="none">
                <a:solidFill>
                  <a:srgbClr val="333333"/>
                </a:solidFill>
                <a:latin typeface="Mali Bold"/>
                <a:ea typeface="Mali Bold"/>
                <a:cs typeface="Mali Bold"/>
                <a:sym typeface="Mali Bold"/>
              </a:rPr>
              <a:t>skimi</a:t>
            </a:r>
            <a:r>
              <a:rPr lang="en-US" b="true" sz="2218" strike="noStrike" u="none">
                <a:solidFill>
                  <a:srgbClr val="333333"/>
                </a:solidFill>
                <a:latin typeface="Mali Bold"/>
                <a:ea typeface="Mali Bold"/>
                <a:cs typeface="Mali Bold"/>
                <a:sym typeface="Mali Bold"/>
              </a:rPr>
              <a:t>.</a:t>
            </a:r>
          </a:p>
          <a:p>
            <a:pPr algn="l" marL="0" indent="0" lvl="0">
              <a:lnSpc>
                <a:spcPts val="3106"/>
              </a:lnSpc>
              <a:spcBef>
                <a:spcPct val="0"/>
              </a:spcBef>
            </a:pPr>
          </a:p>
        </p:txBody>
      </p:sp>
      <p:sp>
        <p:nvSpPr>
          <p:cNvPr name="TextBox 9" id="9"/>
          <p:cNvSpPr txBox="true"/>
          <p:nvPr/>
        </p:nvSpPr>
        <p:spPr>
          <a:xfrm rot="0">
            <a:off x="1028700" y="3015127"/>
            <a:ext cx="4724700" cy="2128373"/>
          </a:xfrm>
          <a:prstGeom prst="rect">
            <a:avLst/>
          </a:prstGeom>
        </p:spPr>
        <p:txBody>
          <a:bodyPr anchor="t" rtlCol="false" tIns="0" lIns="0" bIns="0" rIns="0">
            <a:spAutoFit/>
          </a:bodyPr>
          <a:lstStyle/>
          <a:p>
            <a:pPr algn="ctr" marL="0" indent="0" lvl="0">
              <a:lnSpc>
                <a:spcPts val="3438"/>
              </a:lnSpc>
              <a:spcBef>
                <a:spcPct val="0"/>
              </a:spcBef>
            </a:pPr>
            <a:r>
              <a:rPr lang="en-US" b="true" sz="2455">
                <a:solidFill>
                  <a:srgbClr val="333333"/>
                </a:solidFill>
                <a:latin typeface="Mali Bold"/>
                <a:ea typeface="Mali Bold"/>
                <a:cs typeface="Mali Bold"/>
                <a:sym typeface="Mali Bold"/>
              </a:rPr>
              <a:t>Ogranicz ilość powiadomień na urządzeniu ekranowym oraz unikaj trzymania telefonu cały czas przy sobie. </a:t>
            </a:r>
          </a:p>
        </p:txBody>
      </p:sp>
      <p:sp>
        <p:nvSpPr>
          <p:cNvPr name="TextBox 10" id="10"/>
          <p:cNvSpPr txBox="true"/>
          <p:nvPr/>
        </p:nvSpPr>
        <p:spPr>
          <a:xfrm rot="0">
            <a:off x="12384917" y="7693560"/>
            <a:ext cx="5829316" cy="1262506"/>
          </a:xfrm>
          <a:prstGeom prst="rect">
            <a:avLst/>
          </a:prstGeom>
        </p:spPr>
        <p:txBody>
          <a:bodyPr anchor="t" rtlCol="false" tIns="0" lIns="0" bIns="0" rIns="0">
            <a:spAutoFit/>
          </a:bodyPr>
          <a:lstStyle/>
          <a:p>
            <a:pPr algn="ctr" marL="0" indent="0" lvl="0">
              <a:lnSpc>
                <a:spcPts val="3388"/>
              </a:lnSpc>
              <a:spcBef>
                <a:spcPct val="0"/>
              </a:spcBef>
            </a:pPr>
            <a:r>
              <a:rPr lang="en-US" b="true" sz="2420">
                <a:solidFill>
                  <a:srgbClr val="333333"/>
                </a:solidFill>
                <a:latin typeface="Mali Bold"/>
                <a:ea typeface="Mali Bold"/>
                <a:cs typeface="Mali Bold"/>
                <a:sym typeface="Mali Bold"/>
              </a:rPr>
              <a:t>Sp</a:t>
            </a:r>
            <a:r>
              <a:rPr lang="en-US" b="true" sz="2420" strike="noStrike" u="none">
                <a:solidFill>
                  <a:srgbClr val="333333"/>
                </a:solidFill>
                <a:latin typeface="Mali Bold"/>
                <a:ea typeface="Mali Bold"/>
                <a:cs typeface="Mali Bold"/>
                <a:sym typeface="Mali Bold"/>
              </a:rPr>
              <a:t>r</a:t>
            </a:r>
            <a:r>
              <a:rPr lang="en-US" b="true" sz="2420" strike="noStrike" u="none">
                <a:solidFill>
                  <a:srgbClr val="333333"/>
                </a:solidFill>
                <a:latin typeface="Mali Bold"/>
                <a:ea typeface="Mali Bold"/>
                <a:cs typeface="Mali Bold"/>
                <a:sym typeface="Mali Bold"/>
              </a:rPr>
              <a:t>awdzaj</a:t>
            </a:r>
            <a:r>
              <a:rPr lang="en-US" b="true" sz="2420" strike="noStrike" u="none">
                <a:solidFill>
                  <a:srgbClr val="333333"/>
                </a:solidFill>
                <a:latin typeface="Mali Bold"/>
                <a:ea typeface="Mali Bold"/>
                <a:cs typeface="Mali Bold"/>
                <a:sym typeface="Mali Bold"/>
              </a:rPr>
              <a:t> </a:t>
            </a:r>
            <a:r>
              <a:rPr lang="en-US" b="true" sz="2420" strike="noStrike" u="none">
                <a:solidFill>
                  <a:srgbClr val="333333"/>
                </a:solidFill>
                <a:latin typeface="Mali Bold"/>
                <a:ea typeface="Mali Bold"/>
                <a:cs typeface="Mali Bold"/>
                <a:sym typeface="Mali Bold"/>
              </a:rPr>
              <a:t>w</a:t>
            </a:r>
            <a:r>
              <a:rPr lang="en-US" b="true" sz="2420" strike="noStrike" u="none">
                <a:solidFill>
                  <a:srgbClr val="333333"/>
                </a:solidFill>
                <a:latin typeface="Mali Bold"/>
                <a:ea typeface="Mali Bold"/>
                <a:cs typeface="Mali Bold"/>
                <a:sym typeface="Mali Bold"/>
              </a:rPr>
              <a:t>i</a:t>
            </a:r>
            <a:r>
              <a:rPr lang="en-US" b="true" sz="2420" strike="noStrike" u="none">
                <a:solidFill>
                  <a:srgbClr val="333333"/>
                </a:solidFill>
                <a:latin typeface="Mali Bold"/>
                <a:ea typeface="Mali Bold"/>
                <a:cs typeface="Mali Bold"/>
                <a:sym typeface="Mali Bold"/>
              </a:rPr>
              <a:t>a</a:t>
            </a:r>
            <a:r>
              <a:rPr lang="en-US" b="true" sz="2420" strike="noStrike" u="none">
                <a:solidFill>
                  <a:srgbClr val="333333"/>
                </a:solidFill>
                <a:latin typeface="Mali Bold"/>
                <a:ea typeface="Mali Bold"/>
                <a:cs typeface="Mali Bold"/>
                <a:sym typeface="Mali Bold"/>
              </a:rPr>
              <a:t>do</a:t>
            </a:r>
            <a:r>
              <a:rPr lang="en-US" b="true" sz="2420" strike="noStrike" u="none">
                <a:solidFill>
                  <a:srgbClr val="333333"/>
                </a:solidFill>
                <a:latin typeface="Mali Bold"/>
                <a:ea typeface="Mali Bold"/>
                <a:cs typeface="Mali Bold"/>
                <a:sym typeface="Mali Bold"/>
              </a:rPr>
              <a:t>m</a:t>
            </a:r>
            <a:r>
              <a:rPr lang="en-US" b="true" sz="2420" strike="noStrike" u="none">
                <a:solidFill>
                  <a:srgbClr val="333333"/>
                </a:solidFill>
                <a:latin typeface="Mali Bold"/>
                <a:ea typeface="Mali Bold"/>
                <a:cs typeface="Mali Bold"/>
                <a:sym typeface="Mali Bold"/>
              </a:rPr>
              <a:t>o</a:t>
            </a:r>
            <a:r>
              <a:rPr lang="en-US" b="true" sz="2420" strike="noStrike" u="none">
                <a:solidFill>
                  <a:srgbClr val="333333"/>
                </a:solidFill>
                <a:latin typeface="Mali Bold"/>
                <a:ea typeface="Mali Bold"/>
                <a:cs typeface="Mali Bold"/>
                <a:sym typeface="Mali Bold"/>
              </a:rPr>
              <a:t>śc</a:t>
            </a:r>
            <a:r>
              <a:rPr lang="en-US" b="true" sz="2420" strike="noStrike" u="none">
                <a:solidFill>
                  <a:srgbClr val="333333"/>
                </a:solidFill>
                <a:latin typeface="Mali Bold"/>
                <a:ea typeface="Mali Bold"/>
                <a:cs typeface="Mali Bold"/>
                <a:sym typeface="Mali Bold"/>
              </a:rPr>
              <a:t>i, powiadomienia tylko </a:t>
            </a:r>
            <a:r>
              <a:rPr lang="en-US" b="true" sz="2420" strike="noStrike" u="none">
                <a:solidFill>
                  <a:srgbClr val="333333"/>
                </a:solidFill>
                <a:latin typeface="Mali Bold"/>
                <a:ea typeface="Mali Bold"/>
                <a:cs typeface="Mali Bold"/>
                <a:sym typeface="Mali Bold"/>
              </a:rPr>
              <a:t>w</a:t>
            </a:r>
            <a:r>
              <a:rPr lang="en-US" b="true" sz="2420" strike="noStrike" u="none">
                <a:solidFill>
                  <a:srgbClr val="333333"/>
                </a:solidFill>
                <a:latin typeface="Mali Bold"/>
                <a:ea typeface="Mali Bold"/>
                <a:cs typeface="Mali Bold"/>
                <a:sym typeface="Mali Bold"/>
              </a:rPr>
              <a:t> mo</a:t>
            </a:r>
            <a:r>
              <a:rPr lang="en-US" b="true" sz="2420" strike="noStrike" u="none">
                <a:solidFill>
                  <a:srgbClr val="333333"/>
                </a:solidFill>
                <a:latin typeface="Mali Bold"/>
                <a:ea typeface="Mali Bold"/>
                <a:cs typeface="Mali Bold"/>
                <a:sym typeface="Mali Bold"/>
              </a:rPr>
              <a:t>m</a:t>
            </a:r>
            <a:r>
              <a:rPr lang="en-US" b="true" sz="2420" strike="noStrike" u="none">
                <a:solidFill>
                  <a:srgbClr val="333333"/>
                </a:solidFill>
                <a:latin typeface="Mali Bold"/>
                <a:ea typeface="Mali Bold"/>
                <a:cs typeface="Mali Bold"/>
                <a:sym typeface="Mali Bold"/>
              </a:rPr>
              <a:t>e</a:t>
            </a:r>
            <a:r>
              <a:rPr lang="en-US" b="true" sz="2420" strike="noStrike" u="none">
                <a:solidFill>
                  <a:srgbClr val="333333"/>
                </a:solidFill>
                <a:latin typeface="Mali Bold"/>
                <a:ea typeface="Mali Bold"/>
                <a:cs typeface="Mali Bold"/>
                <a:sym typeface="Mali Bold"/>
              </a:rPr>
              <a:t>n</a:t>
            </a:r>
            <a:r>
              <a:rPr lang="en-US" b="true" sz="2420" strike="noStrike" u="none">
                <a:solidFill>
                  <a:srgbClr val="333333"/>
                </a:solidFill>
                <a:latin typeface="Mali Bold"/>
                <a:ea typeface="Mali Bold"/>
                <a:cs typeface="Mali Bold"/>
                <a:sym typeface="Mali Bold"/>
              </a:rPr>
              <a:t>tac</a:t>
            </a:r>
            <a:r>
              <a:rPr lang="en-US" b="true" sz="2420" strike="noStrike" u="none">
                <a:solidFill>
                  <a:srgbClr val="333333"/>
                </a:solidFill>
                <a:latin typeface="Mali Bold"/>
                <a:ea typeface="Mali Bold"/>
                <a:cs typeface="Mali Bold"/>
                <a:sym typeface="Mali Bold"/>
              </a:rPr>
              <a:t>h,</a:t>
            </a:r>
            <a:r>
              <a:rPr lang="en-US" b="true" sz="2420" strike="noStrike" u="none">
                <a:solidFill>
                  <a:srgbClr val="333333"/>
                </a:solidFill>
                <a:latin typeface="Mali Bold"/>
                <a:ea typeface="Mali Bold"/>
                <a:cs typeface="Mali Bold"/>
                <a:sym typeface="Mali Bold"/>
              </a:rPr>
              <a:t> </a:t>
            </a:r>
            <a:r>
              <a:rPr lang="en-US" b="true" sz="2420" strike="noStrike" u="none">
                <a:solidFill>
                  <a:srgbClr val="333333"/>
                </a:solidFill>
                <a:latin typeface="Mali Bold"/>
                <a:ea typeface="Mali Bold"/>
                <a:cs typeface="Mali Bold"/>
                <a:sym typeface="Mali Bold"/>
              </a:rPr>
              <a:t>k</a:t>
            </a:r>
            <a:r>
              <a:rPr lang="en-US" b="true" sz="2420" strike="noStrike" u="none">
                <a:solidFill>
                  <a:srgbClr val="333333"/>
                </a:solidFill>
                <a:latin typeface="Mali Bold"/>
                <a:ea typeface="Mali Bold"/>
                <a:cs typeface="Mali Bold"/>
                <a:sym typeface="Mali Bold"/>
              </a:rPr>
              <a:t>t</a:t>
            </a:r>
            <a:r>
              <a:rPr lang="en-US" b="true" sz="2420" strike="noStrike" u="none">
                <a:solidFill>
                  <a:srgbClr val="333333"/>
                </a:solidFill>
                <a:latin typeface="Mali Bold"/>
                <a:ea typeface="Mali Bold"/>
                <a:cs typeface="Mali Bold"/>
                <a:sym typeface="Mali Bold"/>
              </a:rPr>
              <a:t>ó</a:t>
            </a:r>
            <a:r>
              <a:rPr lang="en-US" b="true" sz="2420" strike="noStrike" u="none">
                <a:solidFill>
                  <a:srgbClr val="333333"/>
                </a:solidFill>
                <a:latin typeface="Mali Bold"/>
                <a:ea typeface="Mali Bold"/>
                <a:cs typeface="Mali Bold"/>
                <a:sym typeface="Mali Bold"/>
              </a:rPr>
              <a:t>re sam </a:t>
            </a:r>
            <a:r>
              <a:rPr lang="en-US" b="true" sz="2420" strike="noStrike" u="none">
                <a:solidFill>
                  <a:srgbClr val="333333"/>
                </a:solidFill>
                <a:latin typeface="Mali Bold"/>
                <a:ea typeface="Mali Bold"/>
                <a:cs typeface="Mali Bold"/>
                <a:sym typeface="Mali Bold"/>
              </a:rPr>
              <a:t>wyzn</a:t>
            </a:r>
            <a:r>
              <a:rPr lang="en-US" b="true" sz="2420" strike="noStrike" u="none">
                <a:solidFill>
                  <a:srgbClr val="333333"/>
                </a:solidFill>
                <a:latin typeface="Mali Bold"/>
                <a:ea typeface="Mali Bold"/>
                <a:cs typeface="Mali Bold"/>
                <a:sym typeface="Mali Bold"/>
              </a:rPr>
              <a:t>a</a:t>
            </a:r>
            <a:r>
              <a:rPr lang="en-US" b="true" sz="2420" strike="noStrike" u="none">
                <a:solidFill>
                  <a:srgbClr val="333333"/>
                </a:solidFill>
                <a:latin typeface="Mali Bold"/>
                <a:ea typeface="Mali Bold"/>
                <a:cs typeface="Mali Bold"/>
                <a:sym typeface="Mali Bold"/>
              </a:rPr>
              <a:t>czył</a:t>
            </a:r>
            <a:r>
              <a:rPr lang="en-US" b="true" sz="2420" strike="noStrike" u="none">
                <a:solidFill>
                  <a:srgbClr val="333333"/>
                </a:solidFill>
                <a:latin typeface="Mali Bold"/>
                <a:ea typeface="Mali Bold"/>
                <a:cs typeface="Mali Bold"/>
                <a:sym typeface="Mali Bold"/>
              </a:rPr>
              <a:t>e</a:t>
            </a:r>
            <a:r>
              <a:rPr lang="en-US" b="true" sz="2420" strike="noStrike" u="none">
                <a:solidFill>
                  <a:srgbClr val="333333"/>
                </a:solidFill>
                <a:latin typeface="Mali Bold"/>
                <a:ea typeface="Mali Bold"/>
                <a:cs typeface="Mali Bold"/>
                <a:sym typeface="Mali Bold"/>
              </a:rPr>
              <a:t>ś</a:t>
            </a:r>
            <a:r>
              <a:rPr lang="en-US" b="true" sz="2420" strike="noStrike" u="none">
                <a:solidFill>
                  <a:srgbClr val="333333"/>
                </a:solidFill>
                <a:latin typeface="Mali Bold"/>
                <a:ea typeface="Mali Bold"/>
                <a:cs typeface="Mali Bold"/>
                <a:sym typeface="Mali Bold"/>
              </a:rPr>
              <a:t>.</a:t>
            </a:r>
          </a:p>
        </p:txBody>
      </p:sp>
      <p:sp>
        <p:nvSpPr>
          <p:cNvPr name="TextBox 11" id="11"/>
          <p:cNvSpPr txBox="true"/>
          <p:nvPr/>
        </p:nvSpPr>
        <p:spPr>
          <a:xfrm rot="0">
            <a:off x="841453" y="7096962"/>
            <a:ext cx="4862856" cy="2446177"/>
          </a:xfrm>
          <a:prstGeom prst="rect">
            <a:avLst/>
          </a:prstGeom>
        </p:spPr>
        <p:txBody>
          <a:bodyPr anchor="t" rtlCol="false" tIns="0" lIns="0" bIns="0" rIns="0">
            <a:spAutoFit/>
          </a:bodyPr>
          <a:lstStyle/>
          <a:p>
            <a:pPr algn="ctr">
              <a:lnSpc>
                <a:spcPts val="3246"/>
              </a:lnSpc>
              <a:spcBef>
                <a:spcPct val="0"/>
              </a:spcBef>
            </a:pPr>
            <a:r>
              <a:rPr lang="en-US" b="true" sz="2318">
                <a:solidFill>
                  <a:srgbClr val="333333"/>
                </a:solidFill>
                <a:latin typeface="Mali Bold"/>
                <a:ea typeface="Mali Bold"/>
                <a:cs typeface="Mali Bold"/>
                <a:sym typeface="Mali Bold"/>
              </a:rPr>
              <a:t>Ustal</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cza</a:t>
            </a:r>
            <a:r>
              <a:rPr lang="en-US" b="true" sz="2318" strike="noStrike" u="none">
                <a:solidFill>
                  <a:srgbClr val="333333"/>
                </a:solidFill>
                <a:latin typeface="Mali Bold"/>
                <a:ea typeface="Mali Bold"/>
                <a:cs typeface="Mali Bold"/>
                <a:sym typeface="Mali Bold"/>
              </a:rPr>
              <a:t>s </a:t>
            </a:r>
            <a:r>
              <a:rPr lang="en-US" b="true" sz="2318" strike="noStrike" u="none">
                <a:solidFill>
                  <a:srgbClr val="333333"/>
                </a:solidFill>
                <a:latin typeface="Mali Bold"/>
                <a:ea typeface="Mali Bold"/>
                <a:cs typeface="Mali Bold"/>
                <a:sym typeface="Mali Bold"/>
              </a:rPr>
              <a:t>w</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c</a:t>
            </a:r>
            <a:r>
              <a:rPr lang="en-US" b="true" sz="2318" strike="noStrike" u="none">
                <a:solidFill>
                  <a:srgbClr val="333333"/>
                </a:solidFill>
                <a:latin typeface="Mali Bold"/>
                <a:ea typeface="Mali Bold"/>
                <a:cs typeface="Mali Bold"/>
                <a:sym typeface="Mali Bold"/>
              </a:rPr>
              <a:t>i</a:t>
            </a:r>
            <a:r>
              <a:rPr lang="en-US" b="true" sz="2318" strike="noStrike" u="none">
                <a:solidFill>
                  <a:srgbClr val="333333"/>
                </a:solidFill>
                <a:latin typeface="Mali Bold"/>
                <a:ea typeface="Mali Bold"/>
                <a:cs typeface="Mali Bold"/>
                <a:sym typeface="Mali Bold"/>
              </a:rPr>
              <a:t>ągu</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dni</a:t>
            </a:r>
            <a:r>
              <a:rPr lang="en-US" b="true" sz="2318" strike="noStrike" u="none">
                <a:solidFill>
                  <a:srgbClr val="333333"/>
                </a:solidFill>
                <a:latin typeface="Mali Bold"/>
                <a:ea typeface="Mali Bold"/>
                <a:cs typeface="Mali Bold"/>
                <a:sym typeface="Mali Bold"/>
              </a:rPr>
              <a:t>a</a:t>
            </a:r>
            <a:r>
              <a:rPr lang="en-US" b="true" sz="2318" strike="noStrike" u="none">
                <a:solidFill>
                  <a:srgbClr val="333333"/>
                </a:solidFill>
                <a:latin typeface="Mali Bold"/>
                <a:ea typeface="Mali Bold"/>
                <a:cs typeface="Mali Bold"/>
                <a:sym typeface="Mali Bold"/>
              </a:rPr>
              <a:t> b</a:t>
            </a:r>
            <a:r>
              <a:rPr lang="en-US" b="true" sz="2318" strike="noStrike" u="none">
                <a:solidFill>
                  <a:srgbClr val="333333"/>
                </a:solidFill>
                <a:latin typeface="Mali Bold"/>
                <a:ea typeface="Mali Bold"/>
                <a:cs typeface="Mali Bold"/>
                <a:sym typeface="Mali Bold"/>
              </a:rPr>
              <a:t>e</a:t>
            </a:r>
            <a:r>
              <a:rPr lang="en-US" b="true" sz="2318" strike="noStrike" u="none">
                <a:solidFill>
                  <a:srgbClr val="333333"/>
                </a:solidFill>
                <a:latin typeface="Mali Bold"/>
                <a:ea typeface="Mali Bold"/>
                <a:cs typeface="Mali Bold"/>
                <a:sym typeface="Mali Bold"/>
              </a:rPr>
              <a:t>z</a:t>
            </a:r>
            <a:r>
              <a:rPr lang="en-US" b="true" sz="2318" strike="noStrike" u="none">
                <a:solidFill>
                  <a:srgbClr val="333333"/>
                </a:solidFill>
                <a:latin typeface="Mali Bold"/>
                <a:ea typeface="Mali Bold"/>
                <a:cs typeface="Mali Bold"/>
                <a:sym typeface="Mali Bold"/>
              </a:rPr>
              <a:t> u</a:t>
            </a:r>
            <a:r>
              <a:rPr lang="en-US" b="true" sz="2318" strike="noStrike" u="none">
                <a:solidFill>
                  <a:srgbClr val="333333"/>
                </a:solidFill>
                <a:latin typeface="Mali Bold"/>
                <a:ea typeface="Mali Bold"/>
                <a:cs typeface="Mali Bold"/>
                <a:sym typeface="Mali Bold"/>
              </a:rPr>
              <a:t>rządzeń</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ekranowy</a:t>
            </a:r>
            <a:r>
              <a:rPr lang="en-US" b="true" sz="2318" strike="noStrike" u="none">
                <a:solidFill>
                  <a:srgbClr val="333333"/>
                </a:solidFill>
                <a:latin typeface="Mali Bold"/>
                <a:ea typeface="Mali Bold"/>
                <a:cs typeface="Mali Bold"/>
                <a:sym typeface="Mali Bold"/>
              </a:rPr>
              <a:t>c</a:t>
            </a:r>
            <a:r>
              <a:rPr lang="en-US" b="true" sz="2318" strike="noStrike" u="none">
                <a:solidFill>
                  <a:srgbClr val="333333"/>
                </a:solidFill>
                <a:latin typeface="Mali Bold"/>
                <a:ea typeface="Mali Bold"/>
                <a:cs typeface="Mali Bold"/>
                <a:sym typeface="Mali Bold"/>
              </a:rPr>
              <a:t>h: p</a:t>
            </a:r>
            <a:r>
              <a:rPr lang="en-US" b="true" sz="2318" strike="noStrike" u="none">
                <a:solidFill>
                  <a:srgbClr val="333333"/>
                </a:solidFill>
                <a:latin typeface="Mali Bold"/>
                <a:ea typeface="Mali Bold"/>
                <a:cs typeface="Mali Bold"/>
                <a:sym typeface="Mali Bold"/>
              </a:rPr>
              <a:t>o</a:t>
            </a:r>
            <a:r>
              <a:rPr lang="en-US" b="true" sz="2318" strike="noStrike" u="none">
                <a:solidFill>
                  <a:srgbClr val="333333"/>
                </a:solidFill>
                <a:latin typeface="Mali Bold"/>
                <a:ea typeface="Mali Bold"/>
                <a:cs typeface="Mali Bold"/>
                <a:sym typeface="Mali Bold"/>
              </a:rPr>
              <a:t>wi</a:t>
            </a:r>
            <a:r>
              <a:rPr lang="en-US" b="true" sz="2318" strike="noStrike" u="none">
                <a:solidFill>
                  <a:srgbClr val="333333"/>
                </a:solidFill>
                <a:latin typeface="Mali Bold"/>
                <a:ea typeface="Mali Bold"/>
                <a:cs typeface="Mali Bold"/>
                <a:sym typeface="Mali Bold"/>
              </a:rPr>
              <a:t>n</a:t>
            </a:r>
            <a:r>
              <a:rPr lang="en-US" b="true" sz="2318" strike="noStrike" u="none">
                <a:solidFill>
                  <a:srgbClr val="333333"/>
                </a:solidFill>
                <a:latin typeface="Mali Bold"/>
                <a:ea typeface="Mali Bold"/>
                <a:cs typeface="Mali Bold"/>
                <a:sym typeface="Mali Bold"/>
              </a:rPr>
              <a:t>niśmy</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wyzn</a:t>
            </a:r>
            <a:r>
              <a:rPr lang="en-US" b="true" sz="2318" strike="noStrike" u="none">
                <a:solidFill>
                  <a:srgbClr val="333333"/>
                </a:solidFill>
                <a:latin typeface="Mali Bold"/>
                <a:ea typeface="Mali Bold"/>
                <a:cs typeface="Mali Bold"/>
                <a:sym typeface="Mali Bold"/>
              </a:rPr>
              <a:t>a</a:t>
            </a:r>
            <a:r>
              <a:rPr lang="en-US" b="true" sz="2318" strike="noStrike" u="none">
                <a:solidFill>
                  <a:srgbClr val="333333"/>
                </a:solidFill>
                <a:latin typeface="Mali Bold"/>
                <a:ea typeface="Mali Bold"/>
                <a:cs typeface="Mali Bold"/>
                <a:sym typeface="Mali Bold"/>
              </a:rPr>
              <a:t>czyć go</a:t>
            </a:r>
            <a:r>
              <a:rPr lang="en-US" b="true" sz="2318" strike="noStrike" u="none">
                <a:solidFill>
                  <a:srgbClr val="333333"/>
                </a:solidFill>
                <a:latin typeface="Mali Bold"/>
                <a:ea typeface="Mali Bold"/>
                <a:cs typeface="Mali Bold"/>
                <a:sym typeface="Mali Bold"/>
              </a:rPr>
              <a:t>d</a:t>
            </a:r>
            <a:r>
              <a:rPr lang="en-US" b="true" sz="2318" strike="noStrike" u="none">
                <a:solidFill>
                  <a:srgbClr val="333333"/>
                </a:solidFill>
                <a:latin typeface="Mali Bold"/>
                <a:ea typeface="Mali Bold"/>
                <a:cs typeface="Mali Bold"/>
                <a:sym typeface="Mali Bold"/>
              </a:rPr>
              <a:t>z</a:t>
            </a:r>
            <a:r>
              <a:rPr lang="en-US" b="true" sz="2318" strike="noStrike" u="none">
                <a:solidFill>
                  <a:srgbClr val="333333"/>
                </a:solidFill>
                <a:latin typeface="Mali Bold"/>
                <a:ea typeface="Mali Bold"/>
                <a:cs typeface="Mali Bold"/>
                <a:sym typeface="Mali Bold"/>
              </a:rPr>
              <a:t>in</a:t>
            </a:r>
            <a:r>
              <a:rPr lang="en-US" b="true" sz="2318" strike="noStrike" u="none">
                <a:solidFill>
                  <a:srgbClr val="333333"/>
                </a:solidFill>
                <a:latin typeface="Mali Bold"/>
                <a:ea typeface="Mali Bold"/>
                <a:cs typeface="Mali Bold"/>
                <a:sym typeface="Mali Bold"/>
              </a:rPr>
              <a:t>y,</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ki</a:t>
            </a:r>
            <a:r>
              <a:rPr lang="en-US" b="true" sz="2318" strike="noStrike" u="none">
                <a:solidFill>
                  <a:srgbClr val="333333"/>
                </a:solidFill>
                <a:latin typeface="Mali Bold"/>
                <a:ea typeface="Mali Bold"/>
                <a:cs typeface="Mali Bold"/>
                <a:sym typeface="Mali Bold"/>
              </a:rPr>
              <a:t>e</a:t>
            </a:r>
            <a:r>
              <a:rPr lang="en-US" b="true" sz="2318" strike="noStrike" u="none">
                <a:solidFill>
                  <a:srgbClr val="333333"/>
                </a:solidFill>
                <a:latin typeface="Mali Bold"/>
                <a:ea typeface="Mali Bold"/>
                <a:cs typeface="Mali Bold"/>
                <a:sym typeface="Mali Bold"/>
              </a:rPr>
              <a:t>dy</a:t>
            </a:r>
            <a:r>
              <a:rPr lang="en-US" b="true" sz="2318" strike="noStrike" u="none">
                <a:solidFill>
                  <a:srgbClr val="333333"/>
                </a:solidFill>
                <a:latin typeface="Mali Bold"/>
                <a:ea typeface="Mali Bold"/>
                <a:cs typeface="Mali Bold"/>
                <a:sym typeface="Mali Bold"/>
              </a:rPr>
              <a:t> </a:t>
            </a:r>
            <a:r>
              <a:rPr lang="en-US" b="true" sz="2318" strike="noStrike" u="none">
                <a:solidFill>
                  <a:srgbClr val="333333"/>
                </a:solidFill>
                <a:latin typeface="Mali Bold"/>
                <a:ea typeface="Mali Bold"/>
                <a:cs typeface="Mali Bold"/>
                <a:sym typeface="Mali Bold"/>
              </a:rPr>
              <a:t>n</a:t>
            </a:r>
            <a:r>
              <a:rPr lang="en-US" b="true" sz="2318" strike="noStrike" u="none">
                <a:solidFill>
                  <a:srgbClr val="333333"/>
                </a:solidFill>
                <a:latin typeface="Mali Bold"/>
                <a:ea typeface="Mali Bold"/>
                <a:cs typeface="Mali Bold"/>
                <a:sym typeface="Mali Bold"/>
              </a:rPr>
              <a:t>ie </a:t>
            </a:r>
            <a:r>
              <a:rPr lang="en-US" b="true" sz="2318" strike="noStrike" u="none">
                <a:solidFill>
                  <a:srgbClr val="333333"/>
                </a:solidFill>
                <a:latin typeface="Mali Bold"/>
                <a:ea typeface="Mali Bold"/>
                <a:cs typeface="Mali Bold"/>
                <a:sym typeface="Mali Bold"/>
              </a:rPr>
              <a:t>korzyst</a:t>
            </a:r>
            <a:r>
              <a:rPr lang="en-US" b="true" sz="2318" strike="noStrike" u="none">
                <a:solidFill>
                  <a:srgbClr val="333333"/>
                </a:solidFill>
                <a:latin typeface="Mali Bold"/>
                <a:ea typeface="Mali Bold"/>
                <a:cs typeface="Mali Bold"/>
                <a:sym typeface="Mali Bold"/>
              </a:rPr>
              <a:t>am</a:t>
            </a:r>
            <a:r>
              <a:rPr lang="en-US" b="true" sz="2318" strike="noStrike" u="none">
                <a:solidFill>
                  <a:srgbClr val="333333"/>
                </a:solidFill>
                <a:latin typeface="Mali Bold"/>
                <a:ea typeface="Mali Bold"/>
                <a:cs typeface="Mali Bold"/>
                <a:sym typeface="Mali Bold"/>
              </a:rPr>
              <a:t>y z u</a:t>
            </a:r>
            <a:r>
              <a:rPr lang="en-US" b="true" sz="2318" strike="noStrike" u="none">
                <a:solidFill>
                  <a:srgbClr val="333333"/>
                </a:solidFill>
                <a:latin typeface="Mali Bold"/>
                <a:ea typeface="Mali Bold"/>
                <a:cs typeface="Mali Bold"/>
                <a:sym typeface="Mali Bold"/>
              </a:rPr>
              <a:t>r</a:t>
            </a:r>
            <a:r>
              <a:rPr lang="en-US" b="true" sz="2318" strike="noStrike" u="none">
                <a:solidFill>
                  <a:srgbClr val="333333"/>
                </a:solidFill>
                <a:latin typeface="Mali Bold"/>
                <a:ea typeface="Mali Bold"/>
                <a:cs typeface="Mali Bold"/>
                <a:sym typeface="Mali Bold"/>
              </a:rPr>
              <a:t>ządz</a:t>
            </a:r>
            <a:r>
              <a:rPr lang="en-US" b="true" sz="2318" strike="noStrike" u="none">
                <a:solidFill>
                  <a:srgbClr val="333333"/>
                </a:solidFill>
                <a:latin typeface="Mali Bold"/>
                <a:ea typeface="Mali Bold"/>
                <a:cs typeface="Mali Bold"/>
                <a:sym typeface="Mali Bold"/>
              </a:rPr>
              <a:t>e</a:t>
            </a:r>
            <a:r>
              <a:rPr lang="en-US" b="true" sz="2318" strike="noStrike" u="none">
                <a:solidFill>
                  <a:srgbClr val="333333"/>
                </a:solidFill>
                <a:latin typeface="Mali Bold"/>
                <a:ea typeface="Mali Bold"/>
                <a:cs typeface="Mali Bold"/>
                <a:sym typeface="Mali Bold"/>
              </a:rPr>
              <a:t>ń. </a:t>
            </a:r>
          </a:p>
          <a:p>
            <a:pPr algn="ctr" marL="0" indent="0" lvl="0">
              <a:lnSpc>
                <a:spcPts val="3246"/>
              </a:lnSpc>
              <a:spcBef>
                <a:spcPct val="0"/>
              </a:spcBef>
            </a:pPr>
          </a:p>
        </p:txBody>
      </p:sp>
      <p:sp>
        <p:nvSpPr>
          <p:cNvPr name="TextBox 12" id="12"/>
          <p:cNvSpPr txBox="true"/>
          <p:nvPr/>
        </p:nvSpPr>
        <p:spPr>
          <a:xfrm rot="0">
            <a:off x="13172778" y="9556140"/>
            <a:ext cx="4675287" cy="372744"/>
          </a:xfrm>
          <a:prstGeom prst="rect">
            <a:avLst/>
          </a:prstGeom>
        </p:spPr>
        <p:txBody>
          <a:bodyPr anchor="t" rtlCol="false" tIns="0" lIns="0" bIns="0" rIns="0">
            <a:spAutoFit/>
          </a:bodyPr>
          <a:lstStyle/>
          <a:p>
            <a:pPr algn="ctr">
              <a:lnSpc>
                <a:spcPts val="3080"/>
              </a:lnSpc>
            </a:pPr>
            <a:r>
              <a:rPr lang="en-US" sz="2200">
                <a:solidFill>
                  <a:srgbClr val="333333"/>
                </a:solidFill>
                <a:latin typeface="Mali"/>
                <a:ea typeface="Mali"/>
                <a:cs typeface="Mali"/>
                <a:sym typeface="Mali"/>
              </a:rPr>
              <a:t>(Fundacja Zdrowie Dziecka, 2024)</a:t>
            </a:r>
          </a:p>
        </p:txBody>
      </p:sp>
    </p:spTree>
  </p:cSld>
  <p:clrMapOvr>
    <a:masterClrMapping/>
  </p:clrMapOvr>
  <p:transition spd="fast">
    <p:push dir="l"/>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991" t="0" r="-991" b="0"/>
              </a:stretch>
            </a:blipFill>
            <a:ln w="28575" cap="sq">
              <a:solidFill>
                <a:srgbClr val="303030"/>
              </a:solidFill>
              <a:prstDash val="solid"/>
              <a:miter/>
            </a:ln>
          </p:spPr>
        </p:sp>
      </p:grpSp>
      <p:sp>
        <p:nvSpPr>
          <p:cNvPr name="TextBox 5" id="5"/>
          <p:cNvSpPr txBox="true"/>
          <p:nvPr/>
        </p:nvSpPr>
        <p:spPr>
          <a:xfrm rot="0">
            <a:off x="1028700" y="4034660"/>
            <a:ext cx="7562846" cy="5790283"/>
          </a:xfrm>
          <a:prstGeom prst="rect">
            <a:avLst/>
          </a:prstGeom>
        </p:spPr>
        <p:txBody>
          <a:bodyPr anchor="t" rtlCol="false" tIns="0" lIns="0" bIns="0" rIns="0">
            <a:spAutoFit/>
          </a:bodyPr>
          <a:lstStyle/>
          <a:p>
            <a:pPr algn="l" marL="0" indent="0" lvl="0">
              <a:lnSpc>
                <a:spcPts val="3290"/>
              </a:lnSpc>
              <a:spcBef>
                <a:spcPct val="0"/>
              </a:spcBef>
            </a:pPr>
            <a:r>
              <a:rPr lang="en-US" sz="2350">
                <a:solidFill>
                  <a:srgbClr val="333333"/>
                </a:solidFill>
                <a:latin typeface="Mali"/>
                <a:ea typeface="Mali"/>
                <a:cs typeface="Mali"/>
                <a:sym typeface="Mali"/>
              </a:rPr>
              <a:t>W dni powszednie między godziną 6:00 a 7:00 po telefon sięga co trzecie dziecko z grupy 7–12 i prawie połowa młodych ludzi w wieku 13–18 lat, zaś między 7:00 a 8:00 – już prawie połowa młodszych dzieci i dwie trzecie młodzieży 13–18 lat. Gdy ograniczymy się tylko do aplikacji internetowych, z wyłączeniem takich jak np. zegar, połączenia telefoniczne czy ustawienia, wartości nieco spadają, co widać na wykresie. Przy takim ograniczeniu między 6:00 a 7:00 z aplikacji internetowych korzysta co piąte dziecko z młodszej grupy wiekowej i co trzecie ze starszej; między 7:00 a 8:00 – blisko 40% młodszych i blisko 60% starszych.</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652908" y="3125575"/>
            <a:ext cx="10897077" cy="851953"/>
          </a:xfrm>
          <a:custGeom>
            <a:avLst/>
            <a:gdLst/>
            <a:ahLst/>
            <a:cxnLst/>
            <a:rect r="r" b="b" t="t" l="l"/>
            <a:pathLst>
              <a:path h="851953" w="10897077">
                <a:moveTo>
                  <a:pt x="0" y="0"/>
                </a:moveTo>
                <a:lnTo>
                  <a:pt x="10897077" y="0"/>
                </a:lnTo>
                <a:lnTo>
                  <a:pt x="10897077" y="851953"/>
                </a:lnTo>
                <a:lnTo>
                  <a:pt x="0" y="8519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991" t="0" r="-991" b="0"/>
              </a:stretch>
            </a:blipFill>
            <a:ln w="28575" cap="sq">
              <a:solidFill>
                <a:srgbClr val="303030"/>
              </a:solidFill>
              <a:prstDash val="solid"/>
              <a:miter/>
            </a:ln>
          </p:spPr>
        </p:sp>
      </p:grpSp>
      <p:sp>
        <p:nvSpPr>
          <p:cNvPr name="TextBox 5" id="5"/>
          <p:cNvSpPr txBox="true"/>
          <p:nvPr/>
        </p:nvSpPr>
        <p:spPr>
          <a:xfrm rot="0">
            <a:off x="1028700" y="4034660"/>
            <a:ext cx="7562846" cy="2889107"/>
          </a:xfrm>
          <a:prstGeom prst="rect">
            <a:avLst/>
          </a:prstGeom>
        </p:spPr>
        <p:txBody>
          <a:bodyPr anchor="t" rtlCol="false" tIns="0" lIns="0" bIns="0" rIns="0">
            <a:spAutoFit/>
          </a:bodyPr>
          <a:lstStyle/>
          <a:p>
            <a:pPr algn="l" marL="0" indent="0" lvl="0">
              <a:lnSpc>
                <a:spcPts val="3290"/>
              </a:lnSpc>
              <a:spcBef>
                <a:spcPct val="0"/>
              </a:spcBef>
            </a:pPr>
            <a:r>
              <a:rPr lang="en-US" sz="2350">
                <a:solidFill>
                  <a:srgbClr val="333333"/>
                </a:solidFill>
                <a:latin typeface="Mali"/>
                <a:ea typeface="Mali"/>
                <a:cs typeface="Mali"/>
                <a:sym typeface="Mali"/>
              </a:rPr>
              <a:t>Co pół roku podczas jawnych posiedzeń sejmowej Komisji ds. Dzieci i Młodzieży, otwartych dla wszystkich zainteresowanych, prezentowane będą bieżące dane w celu wyciągania wniosków, szukania recept i wprowadzania zmian odnoszących się do poprawy bezpieczeństwa dzieci i młodzieży.</a:t>
            </a:r>
          </a:p>
        </p:txBody>
      </p:sp>
      <p:sp>
        <p:nvSpPr>
          <p:cNvPr name="TextBox 6" id="6"/>
          <p:cNvSpPr txBox="true"/>
          <p:nvPr/>
        </p:nvSpPr>
        <p:spPr>
          <a:xfrm rot="0">
            <a:off x="1028700" y="1325365"/>
            <a:ext cx="8014786" cy="1402177"/>
          </a:xfrm>
          <a:prstGeom prst="rect">
            <a:avLst/>
          </a:prstGeom>
        </p:spPr>
        <p:txBody>
          <a:bodyPr anchor="t" rtlCol="false" tIns="0" lIns="0" bIns="0" rIns="0">
            <a:spAutoFit/>
          </a:bodyPr>
          <a:lstStyle/>
          <a:p>
            <a:pPr algn="just" marL="0" indent="0" lvl="0">
              <a:lnSpc>
                <a:spcPts val="11439"/>
              </a:lnSpc>
              <a:spcBef>
                <a:spcPct val="0"/>
              </a:spcBef>
            </a:pPr>
            <a:r>
              <a:rPr lang="en-US" sz="8171">
                <a:solidFill>
                  <a:srgbClr val="333333"/>
                </a:solidFill>
                <a:latin typeface="Glass Antiqua"/>
                <a:ea typeface="Glass Antiqua"/>
                <a:cs typeface="Glass Antiqua"/>
                <a:sym typeface="Glass Antiqua"/>
              </a:rPr>
              <a:t>Raport godny uwagi</a:t>
            </a:r>
          </a:p>
        </p:txBody>
      </p:sp>
      <p:sp>
        <p:nvSpPr>
          <p:cNvPr name="TextBox 7" id="7"/>
          <p:cNvSpPr txBox="true"/>
          <p:nvPr/>
        </p:nvSpPr>
        <p:spPr>
          <a:xfrm rot="0">
            <a:off x="879956" y="3338363"/>
            <a:ext cx="10945951" cy="356766"/>
          </a:xfrm>
          <a:prstGeom prst="rect">
            <a:avLst/>
          </a:prstGeom>
        </p:spPr>
        <p:txBody>
          <a:bodyPr anchor="t" rtlCol="false" tIns="0" lIns="0" bIns="0" rIns="0">
            <a:spAutoFit/>
          </a:bodyPr>
          <a:lstStyle/>
          <a:p>
            <a:pPr algn="l" marL="0" indent="0" lvl="0">
              <a:lnSpc>
                <a:spcPts val="2910"/>
              </a:lnSpc>
              <a:spcBef>
                <a:spcPct val="0"/>
              </a:spcBef>
            </a:pPr>
            <a:r>
              <a:rPr lang="en-US" sz="2079">
                <a:solidFill>
                  <a:srgbClr val="333333"/>
                </a:solidFill>
                <a:latin typeface="Mali"/>
                <a:ea typeface="Mali"/>
                <a:cs typeface="Mali"/>
                <a:sym typeface="Mali"/>
              </a:rPr>
              <a:t>Raport z monitoringu obecności dzieci i młodzieży w internecie. Marzec 2025</a:t>
            </a:r>
          </a:p>
        </p:txBody>
      </p:sp>
    </p:spTree>
  </p:cSld>
  <p:clrMapOvr>
    <a:masterClrMapping/>
  </p:clrMapOvr>
  <p:transition spd="fast">
    <p:push dir="l"/>
  </p:transition>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124740" y="-480054"/>
            <a:ext cx="7836158" cy="11160412"/>
          </a:xfrm>
          <a:custGeom>
            <a:avLst/>
            <a:gdLst/>
            <a:ahLst/>
            <a:cxnLst/>
            <a:rect r="r" b="b" t="t" l="l"/>
            <a:pathLst>
              <a:path h="11160412" w="7836158">
                <a:moveTo>
                  <a:pt x="0" y="0"/>
                </a:moveTo>
                <a:lnTo>
                  <a:pt x="7836159" y="0"/>
                </a:lnTo>
                <a:lnTo>
                  <a:pt x="7836159" y="11160413"/>
                </a:lnTo>
                <a:lnTo>
                  <a:pt x="0" y="111604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1342315" y="405871"/>
            <a:ext cx="6945685" cy="10425044"/>
          </a:xfrm>
          <a:custGeom>
            <a:avLst/>
            <a:gdLst/>
            <a:ahLst/>
            <a:cxnLst/>
            <a:rect r="r" b="b" t="t" l="l"/>
            <a:pathLst>
              <a:path h="10425044" w="6945685">
                <a:moveTo>
                  <a:pt x="0" y="0"/>
                </a:moveTo>
                <a:lnTo>
                  <a:pt x="6945685" y="0"/>
                </a:lnTo>
                <a:lnTo>
                  <a:pt x="6945685" y="10425044"/>
                </a:lnTo>
                <a:lnTo>
                  <a:pt x="0" y="10425044"/>
                </a:lnTo>
                <a:lnTo>
                  <a:pt x="0" y="0"/>
                </a:lnTo>
                <a:close/>
              </a:path>
            </a:pathLst>
          </a:custGeom>
          <a:blipFill>
            <a:blip r:embed="rId4"/>
            <a:stretch>
              <a:fillRect l="0" t="0" r="0" b="0"/>
            </a:stretch>
          </a:blipFill>
        </p:spPr>
      </p:sp>
      <p:sp>
        <p:nvSpPr>
          <p:cNvPr name="Freeform 4" id="4"/>
          <p:cNvSpPr/>
          <p:nvPr/>
        </p:nvSpPr>
        <p:spPr>
          <a:xfrm flipH="false" flipV="false" rot="0">
            <a:off x="1597917" y="1905960"/>
            <a:ext cx="1740963" cy="1767747"/>
          </a:xfrm>
          <a:custGeom>
            <a:avLst/>
            <a:gdLst/>
            <a:ahLst/>
            <a:cxnLst/>
            <a:rect r="r" b="b" t="t" l="l"/>
            <a:pathLst>
              <a:path h="1767747" w="1740963">
                <a:moveTo>
                  <a:pt x="0" y="0"/>
                </a:moveTo>
                <a:lnTo>
                  <a:pt x="1740963" y="0"/>
                </a:lnTo>
                <a:lnTo>
                  <a:pt x="1740963" y="1767748"/>
                </a:lnTo>
                <a:lnTo>
                  <a:pt x="0" y="1767748"/>
                </a:lnTo>
                <a:lnTo>
                  <a:pt x="0" y="0"/>
                </a:lnTo>
                <a:close/>
              </a:path>
            </a:pathLst>
          </a:custGeom>
          <a:blipFill>
            <a:blip r:embed="rId5"/>
            <a:stretch>
              <a:fillRect l="0" t="0" r="0" b="0"/>
            </a:stretch>
          </a:blipFill>
        </p:spPr>
      </p:sp>
      <p:sp>
        <p:nvSpPr>
          <p:cNvPr name="TextBox 5" id="5"/>
          <p:cNvSpPr txBox="true"/>
          <p:nvPr/>
        </p:nvSpPr>
        <p:spPr>
          <a:xfrm rot="0">
            <a:off x="2203577" y="3937127"/>
            <a:ext cx="7942450" cy="2402251"/>
          </a:xfrm>
          <a:prstGeom prst="rect">
            <a:avLst/>
          </a:prstGeom>
        </p:spPr>
        <p:txBody>
          <a:bodyPr anchor="t" rtlCol="false" tIns="0" lIns="0" bIns="0" rIns="0">
            <a:spAutoFit/>
          </a:bodyPr>
          <a:lstStyle/>
          <a:p>
            <a:pPr algn="ctr" marL="0" indent="0" lvl="0">
              <a:lnSpc>
                <a:spcPts val="9439"/>
              </a:lnSpc>
            </a:pPr>
            <a:r>
              <a:rPr lang="en-US" sz="8504">
                <a:solidFill>
                  <a:srgbClr val="333333"/>
                </a:solidFill>
                <a:latin typeface="Glass Antiqua"/>
                <a:ea typeface="Glass Antiqua"/>
                <a:cs typeface="Glass Antiqua"/>
                <a:sym typeface="Glass Antiqua"/>
              </a:rPr>
              <a:t>Dziękujemy za uwagę!</a:t>
            </a:r>
          </a:p>
        </p:txBody>
      </p:sp>
      <p:sp>
        <p:nvSpPr>
          <p:cNvPr name="TextBox 6" id="6"/>
          <p:cNvSpPr txBox="true"/>
          <p:nvPr/>
        </p:nvSpPr>
        <p:spPr>
          <a:xfrm rot="0">
            <a:off x="2071595" y="6566254"/>
            <a:ext cx="8206414" cy="1020436"/>
          </a:xfrm>
          <a:prstGeom prst="rect">
            <a:avLst/>
          </a:prstGeom>
        </p:spPr>
        <p:txBody>
          <a:bodyPr anchor="t" rtlCol="false" tIns="0" lIns="0" bIns="0" rIns="0">
            <a:spAutoFit/>
          </a:bodyPr>
          <a:lstStyle/>
          <a:p>
            <a:pPr algn="ctr">
              <a:lnSpc>
                <a:spcPts val="4137"/>
              </a:lnSpc>
            </a:pPr>
            <a:r>
              <a:rPr lang="en-US" sz="2955">
                <a:solidFill>
                  <a:srgbClr val="333333"/>
                </a:solidFill>
                <a:latin typeface="Mali"/>
                <a:ea typeface="Mali"/>
                <a:cs typeface="Mali"/>
                <a:sym typeface="Mali"/>
              </a:rPr>
              <a:t>mgr Joanna Musiał (psycholog)</a:t>
            </a:r>
          </a:p>
          <a:p>
            <a:pPr algn="ctr" marL="0" indent="0" lvl="0">
              <a:lnSpc>
                <a:spcPts val="4137"/>
              </a:lnSpc>
              <a:spcBef>
                <a:spcPct val="0"/>
              </a:spcBef>
            </a:pPr>
            <a:r>
              <a:rPr lang="en-US" sz="2955">
                <a:solidFill>
                  <a:srgbClr val="333333"/>
                </a:solidFill>
                <a:latin typeface="Mali"/>
                <a:ea typeface="Mali"/>
                <a:cs typeface="Mali"/>
                <a:sym typeface="Mali"/>
              </a:rPr>
              <a:t>mgr Aleksandra Szablicka-Fliegel (logopeda)</a:t>
            </a:r>
          </a:p>
        </p:txBody>
      </p:sp>
      <p:sp>
        <p:nvSpPr>
          <p:cNvPr name="TextBox 7" id="7"/>
          <p:cNvSpPr txBox="true"/>
          <p:nvPr/>
        </p:nvSpPr>
        <p:spPr>
          <a:xfrm rot="0">
            <a:off x="3686543" y="2358933"/>
            <a:ext cx="6943185" cy="814176"/>
          </a:xfrm>
          <a:prstGeom prst="rect">
            <a:avLst/>
          </a:prstGeom>
        </p:spPr>
        <p:txBody>
          <a:bodyPr anchor="t" rtlCol="false" tIns="0" lIns="0" bIns="0" rIns="0">
            <a:spAutoFit/>
          </a:bodyPr>
          <a:lstStyle/>
          <a:p>
            <a:pPr algn="l">
              <a:lnSpc>
                <a:spcPts val="3286"/>
              </a:lnSpc>
            </a:pPr>
            <a:r>
              <a:rPr lang="en-US" sz="2347">
                <a:solidFill>
                  <a:srgbClr val="333333"/>
                </a:solidFill>
                <a:latin typeface="Mali"/>
                <a:ea typeface="Mali"/>
                <a:cs typeface="Mali"/>
                <a:sym typeface="Mali"/>
              </a:rPr>
              <a:t>Przedszkole z Oddziałami Specjalnymi </a:t>
            </a:r>
          </a:p>
          <a:p>
            <a:pPr algn="l" marL="0" indent="0" lvl="0">
              <a:lnSpc>
                <a:spcPts val="3286"/>
              </a:lnSpc>
              <a:spcBef>
                <a:spcPct val="0"/>
              </a:spcBef>
            </a:pPr>
            <a:r>
              <a:rPr lang="en-US" sz="2347">
                <a:solidFill>
                  <a:srgbClr val="333333"/>
                </a:solidFill>
                <a:latin typeface="Mali"/>
                <a:ea typeface="Mali"/>
                <a:cs typeface="Mali"/>
                <a:sym typeface="Mali"/>
              </a:rPr>
              <a:t>i z Oddziałami Integracyjnymi nr 48 w Zabrzu</a:t>
            </a:r>
          </a:p>
        </p:txBody>
      </p:sp>
    </p:spTree>
  </p:cSld>
  <p:clrMapOvr>
    <a:masterClrMapping/>
  </p:clrMapOvr>
  <p:transition spd="fast">
    <p:push dir="l"/>
  </p:transition>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548197" y="169698"/>
            <a:ext cx="2296007" cy="2431326"/>
          </a:xfrm>
          <a:custGeom>
            <a:avLst/>
            <a:gdLst/>
            <a:ahLst/>
            <a:cxnLst/>
            <a:rect r="r" b="b" t="t" l="l"/>
            <a:pathLst>
              <a:path h="2431326" w="2296007">
                <a:moveTo>
                  <a:pt x="0" y="0"/>
                </a:moveTo>
                <a:lnTo>
                  <a:pt x="2296007" y="0"/>
                </a:lnTo>
                <a:lnTo>
                  <a:pt x="2296007" y="2431326"/>
                </a:lnTo>
                <a:lnTo>
                  <a:pt x="0" y="2431326"/>
                </a:lnTo>
                <a:lnTo>
                  <a:pt x="0" y="0"/>
                </a:lnTo>
                <a:close/>
              </a:path>
            </a:pathLst>
          </a:custGeom>
          <a:blipFill>
            <a:blip r:embed="rId2"/>
            <a:stretch>
              <a:fillRect l="0" t="0" r="0" b="-41740"/>
            </a:stretch>
          </a:blipFill>
        </p:spPr>
      </p:sp>
      <p:sp>
        <p:nvSpPr>
          <p:cNvPr name="Freeform 3" id="3"/>
          <p:cNvSpPr/>
          <p:nvPr/>
        </p:nvSpPr>
        <p:spPr>
          <a:xfrm flipH="false" flipV="false" rot="0">
            <a:off x="13316471" y="298243"/>
            <a:ext cx="2053030" cy="2594847"/>
          </a:xfrm>
          <a:custGeom>
            <a:avLst/>
            <a:gdLst/>
            <a:ahLst/>
            <a:cxnLst/>
            <a:rect r="r" b="b" t="t" l="l"/>
            <a:pathLst>
              <a:path h="2594847" w="2053030">
                <a:moveTo>
                  <a:pt x="0" y="0"/>
                </a:moveTo>
                <a:lnTo>
                  <a:pt x="2053029" y="0"/>
                </a:lnTo>
                <a:lnTo>
                  <a:pt x="2053029" y="2594847"/>
                </a:lnTo>
                <a:lnTo>
                  <a:pt x="0" y="2594847"/>
                </a:lnTo>
                <a:lnTo>
                  <a:pt x="0" y="0"/>
                </a:lnTo>
                <a:close/>
              </a:path>
            </a:pathLst>
          </a:custGeom>
          <a:blipFill>
            <a:blip r:embed="rId3"/>
            <a:stretch>
              <a:fillRect l="0" t="-9376" r="0" b="-9376"/>
            </a:stretch>
          </a:blipFill>
        </p:spPr>
      </p:sp>
      <p:sp>
        <p:nvSpPr>
          <p:cNvPr name="TextBox 4" id="4"/>
          <p:cNvSpPr txBox="true"/>
          <p:nvPr/>
        </p:nvSpPr>
        <p:spPr>
          <a:xfrm rot="0">
            <a:off x="5188326" y="915776"/>
            <a:ext cx="7494111" cy="986795"/>
          </a:xfrm>
          <a:prstGeom prst="rect">
            <a:avLst/>
          </a:prstGeom>
        </p:spPr>
        <p:txBody>
          <a:bodyPr anchor="t" rtlCol="false" tIns="0" lIns="0" bIns="0" rIns="0">
            <a:spAutoFit/>
          </a:bodyPr>
          <a:lstStyle/>
          <a:p>
            <a:pPr algn="ctr" marL="0" indent="0" lvl="0">
              <a:lnSpc>
                <a:spcPts val="7570"/>
              </a:lnSpc>
            </a:pPr>
            <a:r>
              <a:rPr lang="en-US" sz="6820">
                <a:solidFill>
                  <a:srgbClr val="333333"/>
                </a:solidFill>
                <a:latin typeface="Glass Antiqua"/>
                <a:ea typeface="Glass Antiqua"/>
                <a:cs typeface="Glass Antiqua"/>
                <a:sym typeface="Glass Antiqua"/>
              </a:rPr>
              <a:t>Bibliografia</a:t>
            </a:r>
          </a:p>
        </p:txBody>
      </p:sp>
      <p:sp>
        <p:nvSpPr>
          <p:cNvPr name="TextBox 5" id="5"/>
          <p:cNvSpPr txBox="true"/>
          <p:nvPr/>
        </p:nvSpPr>
        <p:spPr>
          <a:xfrm rot="0">
            <a:off x="3020557" y="2835940"/>
            <a:ext cx="12348943" cy="6493385"/>
          </a:xfrm>
          <a:prstGeom prst="rect">
            <a:avLst/>
          </a:prstGeom>
        </p:spPr>
        <p:txBody>
          <a:bodyPr anchor="t" rtlCol="false" tIns="0" lIns="0" bIns="0" rIns="0">
            <a:spAutoFit/>
          </a:bodyPr>
          <a:lstStyle/>
          <a:p>
            <a:pPr algn="l" marL="670357" indent="-335178" lvl="1">
              <a:lnSpc>
                <a:spcPts val="4346"/>
              </a:lnSpc>
              <a:buAutoNum type="arabicPeriod" startAt="1"/>
            </a:pPr>
            <a:r>
              <a:rPr lang="en-US" sz="3104" u="sng">
                <a:solidFill>
                  <a:srgbClr val="333333"/>
                </a:solidFill>
                <a:latin typeface="Open Sans"/>
                <a:ea typeface="Open Sans"/>
                <a:cs typeface="Open Sans"/>
                <a:sym typeface="Open Sans"/>
                <a:hlinkClick r:id="rId4" tooltip="https://www.gov.pl/web/cyfryzacja"/>
              </a:rPr>
              <a:t>https://www.gov.pl/web/cyfryzacja</a:t>
            </a:r>
            <a:r>
              <a:rPr lang="en-US" sz="3104">
                <a:solidFill>
                  <a:srgbClr val="333333"/>
                </a:solidFill>
                <a:latin typeface="Open Sans"/>
                <a:ea typeface="Open Sans"/>
                <a:cs typeface="Open Sans"/>
                <a:sym typeface="Open Sans"/>
              </a:rPr>
              <a:t> [dostęp: 5.11.2025r]</a:t>
            </a:r>
          </a:p>
          <a:p>
            <a:pPr algn="l" marL="670357" indent="-335178" lvl="1">
              <a:lnSpc>
                <a:spcPts val="4346"/>
              </a:lnSpc>
              <a:buAutoNum type="arabicPeriod" startAt="1"/>
            </a:pPr>
            <a:r>
              <a:rPr lang="en-US" sz="3104" u="sng">
                <a:solidFill>
                  <a:srgbClr val="333333"/>
                </a:solidFill>
                <a:latin typeface="Open Sans"/>
                <a:ea typeface="Open Sans"/>
                <a:cs typeface="Open Sans"/>
                <a:sym typeface="Open Sans"/>
                <a:hlinkClick r:id="rId5" tooltip="https://www.fundacja-zdrowie-dziecka.pl"/>
              </a:rPr>
              <a:t>https://www.fundacja-zdrowie-dziecka.pl/</a:t>
            </a:r>
            <a:r>
              <a:rPr lang="en-US" sz="3104">
                <a:solidFill>
                  <a:srgbClr val="333333"/>
                </a:solidFill>
                <a:latin typeface="Open Sans"/>
                <a:ea typeface="Open Sans"/>
                <a:cs typeface="Open Sans"/>
                <a:sym typeface="Open Sans"/>
              </a:rPr>
              <a:t> [dostęp: 5.11.2025r] </a:t>
            </a:r>
          </a:p>
          <a:p>
            <a:pPr algn="l" marL="670357" indent="-335178" lvl="1">
              <a:lnSpc>
                <a:spcPts val="4346"/>
              </a:lnSpc>
              <a:buAutoNum type="arabicPeriod" startAt="1"/>
            </a:pPr>
            <a:r>
              <a:rPr lang="en-US" sz="3104">
                <a:solidFill>
                  <a:srgbClr val="333333"/>
                </a:solidFill>
                <a:latin typeface="Open Sans"/>
                <a:ea typeface="Open Sans"/>
                <a:cs typeface="Open Sans"/>
                <a:sym typeface="Open Sans"/>
              </a:rPr>
              <a:t> </a:t>
            </a:r>
            <a:r>
              <a:rPr lang="en-US" sz="3104" u="sng">
                <a:solidFill>
                  <a:srgbClr val="333333"/>
                </a:solidFill>
                <a:latin typeface="Open Sans"/>
                <a:ea typeface="Open Sans"/>
                <a:cs typeface="Open Sans"/>
                <a:sym typeface="Open Sans"/>
                <a:hlinkClick r:id="rId6" tooltip="https://open.spotify.com/show/5Fg0MPQyi0kLBAuMpfPJW4"/>
              </a:rPr>
              <a:t>https://open.spotify.com/show/5Fg0MPQyi0kLBAuMpfPJW4</a:t>
            </a:r>
            <a:r>
              <a:rPr lang="en-US" sz="3104">
                <a:solidFill>
                  <a:srgbClr val="333333"/>
                </a:solidFill>
                <a:latin typeface="Open Sans"/>
                <a:ea typeface="Open Sans"/>
                <a:cs typeface="Open Sans"/>
                <a:sym typeface="Open Sans"/>
              </a:rPr>
              <a:t> [dostęp: 6.11.2025r]</a:t>
            </a:r>
          </a:p>
          <a:p>
            <a:pPr algn="l" marL="670357" indent="-335178" lvl="1">
              <a:lnSpc>
                <a:spcPts val="4346"/>
              </a:lnSpc>
              <a:buAutoNum type="arabicPeriod" startAt="1"/>
            </a:pPr>
            <a:r>
              <a:rPr lang="en-US" sz="3104" u="sng">
                <a:solidFill>
                  <a:srgbClr val="333333"/>
                </a:solidFill>
                <a:latin typeface="Open Sans"/>
                <a:ea typeface="Open Sans"/>
                <a:cs typeface="Open Sans"/>
                <a:sym typeface="Open Sans"/>
                <a:hlinkClick r:id="rId7" tooltip="https://higienacyfrowa.pl/publikacje/higiena-cyfrowa-doroslych/"/>
              </a:rPr>
              <a:t> https://higienacyfrowa.pl/publikacje/higiena-cyfrowa-doroslych/</a:t>
            </a:r>
            <a:r>
              <a:rPr lang="en-US" sz="3104">
                <a:solidFill>
                  <a:srgbClr val="333333"/>
                </a:solidFill>
                <a:latin typeface="Open Sans"/>
                <a:ea typeface="Open Sans"/>
                <a:cs typeface="Open Sans"/>
                <a:sym typeface="Open Sans"/>
              </a:rPr>
              <a:t> [dostęp: 10.11.2025r]</a:t>
            </a:r>
          </a:p>
          <a:p>
            <a:pPr algn="l" marL="670357" indent="-335178" lvl="1">
              <a:lnSpc>
                <a:spcPts val="4346"/>
              </a:lnSpc>
              <a:buAutoNum type="arabicPeriod" startAt="1"/>
            </a:pPr>
            <a:r>
              <a:rPr lang="en-US" sz="3104" u="sng">
                <a:solidFill>
                  <a:srgbClr val="333333"/>
                </a:solidFill>
                <a:latin typeface="Open Sans"/>
                <a:ea typeface="Open Sans"/>
                <a:cs typeface="Open Sans"/>
                <a:sym typeface="Open Sans"/>
                <a:hlinkClick r:id="rId8" tooltip="https://higienacyfrowa.pl/test-higieny-cyfrowej/"/>
              </a:rPr>
              <a:t>https://higienacyfrowa.pl/test-higieny-cyfrowej/ </a:t>
            </a:r>
            <a:r>
              <a:rPr lang="en-US" sz="3104">
                <a:solidFill>
                  <a:srgbClr val="333333"/>
                </a:solidFill>
                <a:latin typeface="Open Sans"/>
                <a:ea typeface="Open Sans"/>
                <a:cs typeface="Open Sans"/>
                <a:sym typeface="Open Sans"/>
              </a:rPr>
              <a:t> [dostęp: 9.11.2025r] </a:t>
            </a:r>
          </a:p>
          <a:p>
            <a:pPr algn="l" marL="670357" indent="-335178" lvl="1">
              <a:lnSpc>
                <a:spcPts val="4346"/>
              </a:lnSpc>
              <a:buAutoNum type="arabicPeriod" startAt="1"/>
            </a:pPr>
            <a:r>
              <a:rPr lang="en-US" sz="3104" u="sng">
                <a:solidFill>
                  <a:srgbClr val="333333"/>
                </a:solidFill>
                <a:latin typeface="Open Sans"/>
                <a:ea typeface="Open Sans"/>
                <a:cs typeface="Open Sans"/>
                <a:sym typeface="Open Sans"/>
              </a:rPr>
              <a:t>https://higienacyfrowa.pl/publikacje/internet-dzieci/ [dostęp: 11.11.2025r]</a:t>
            </a:r>
          </a:p>
          <a:p>
            <a:pPr algn="l" marL="670357" indent="-335178" lvl="1">
              <a:lnSpc>
                <a:spcPts val="4346"/>
              </a:lnSpc>
              <a:buAutoNum type="arabicPeriod" startAt="1"/>
            </a:pPr>
            <a:r>
              <a:rPr lang="en-US" sz="3104" u="sng">
                <a:solidFill>
                  <a:srgbClr val="333333"/>
                </a:solidFill>
                <a:latin typeface="Open Sans"/>
                <a:ea typeface="Open Sans"/>
                <a:cs typeface="Open Sans"/>
                <a:sym typeface="Open Sans"/>
              </a:rPr>
              <a:t>https://higienacyfrowa.pl/publikacje/higiena-cyfrowa-w-szkole-i-w-przedszkolu/  [dostęp: 11.11.2025r]</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849062" y="4192045"/>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49062" y="5684927"/>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49062" y="7177809"/>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2372457"/>
            <a:ext cx="10386592" cy="1578305"/>
          </a:xfrm>
          <a:prstGeom prst="rect">
            <a:avLst/>
          </a:prstGeom>
        </p:spPr>
        <p:txBody>
          <a:bodyPr anchor="t" rtlCol="false" tIns="0" lIns="0" bIns="0" rIns="0">
            <a:spAutoFit/>
          </a:bodyPr>
          <a:lstStyle/>
          <a:p>
            <a:pPr algn="l">
              <a:lnSpc>
                <a:spcPts val="6198"/>
              </a:lnSpc>
            </a:pPr>
            <a:r>
              <a:rPr lang="en-US" sz="5584">
                <a:solidFill>
                  <a:srgbClr val="333333"/>
                </a:solidFill>
                <a:latin typeface="Glass Antiqua"/>
                <a:ea typeface="Glass Antiqua"/>
                <a:cs typeface="Glass Antiqua"/>
                <a:sym typeface="Glass Antiqua"/>
              </a:rPr>
              <a:t>Znaczenie higieny cyfrowej </a:t>
            </a:r>
          </a:p>
          <a:p>
            <a:pPr algn="l" marL="0" indent="0" lvl="0">
              <a:lnSpc>
                <a:spcPts val="6198"/>
              </a:lnSpc>
            </a:pPr>
            <a:r>
              <a:rPr lang="en-US" sz="5584">
                <a:solidFill>
                  <a:srgbClr val="333333"/>
                </a:solidFill>
                <a:latin typeface="Glass Antiqua"/>
                <a:ea typeface="Glass Antiqua"/>
                <a:cs typeface="Glass Antiqua"/>
                <a:sym typeface="Glass Antiqua"/>
              </a:rPr>
              <a:t>w przedszkolu</a:t>
            </a:r>
          </a:p>
        </p:txBody>
      </p:sp>
      <p:sp>
        <p:nvSpPr>
          <p:cNvPr name="TextBox 6" id="6"/>
          <p:cNvSpPr txBox="true"/>
          <p:nvPr/>
        </p:nvSpPr>
        <p:spPr>
          <a:xfrm rot="0">
            <a:off x="1858284" y="4045156"/>
            <a:ext cx="7776416" cy="107187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Dzieci, w tym najmłodsze, są szczególnie wrażliwe na wpływ urządzeń ekranowych i mediów cyfrowych, a ich dobro nie jest wystarczająco chronione przez firmy technologiczne.</a:t>
            </a:r>
          </a:p>
        </p:txBody>
      </p:sp>
      <p:sp>
        <p:nvSpPr>
          <p:cNvPr name="TextBox 7" id="7"/>
          <p:cNvSpPr txBox="true"/>
          <p:nvPr/>
        </p:nvSpPr>
        <p:spPr>
          <a:xfrm rot="0">
            <a:off x="1858284" y="5538039"/>
            <a:ext cx="7776416" cy="107187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Korzystanie z nowych technologii powinno być dostosowane do wieku i zasad, co podkreśla potrzebę edukacji w zakresie higieny cyfrowej już w przedszkolu.</a:t>
            </a:r>
          </a:p>
        </p:txBody>
      </p:sp>
      <p:sp>
        <p:nvSpPr>
          <p:cNvPr name="TextBox 8" id="8"/>
          <p:cNvSpPr txBox="true"/>
          <p:nvPr/>
        </p:nvSpPr>
        <p:spPr>
          <a:xfrm rot="0">
            <a:off x="1858284" y="7030921"/>
            <a:ext cx="7776416" cy="143382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Wprowadzenie higieny cyfrowej w przedszkolu ma chronić dzieci przed wysokim ryzykiem negatywnych skutków nadmiernego i niekontrolowanego korzystania z mediów cyfrowych.</a:t>
            </a:r>
          </a:p>
        </p:txBody>
      </p:sp>
      <p:sp>
        <p:nvSpPr>
          <p:cNvPr name="Freeform 9" id="9"/>
          <p:cNvSpPr/>
          <p:nvPr/>
        </p:nvSpPr>
        <p:spPr>
          <a:xfrm flipH="false" flipV="false" rot="0">
            <a:off x="10473903" y="844664"/>
            <a:ext cx="6785397" cy="8198941"/>
          </a:xfrm>
          <a:custGeom>
            <a:avLst/>
            <a:gdLst/>
            <a:ahLst/>
            <a:cxnLst/>
            <a:rect r="r" b="b" t="t" l="l"/>
            <a:pathLst>
              <a:path h="8198941" w="6785397">
                <a:moveTo>
                  <a:pt x="0" y="0"/>
                </a:moveTo>
                <a:lnTo>
                  <a:pt x="6785397" y="0"/>
                </a:lnTo>
                <a:lnTo>
                  <a:pt x="6785397" y="8198941"/>
                </a:lnTo>
                <a:lnTo>
                  <a:pt x="0" y="8198941"/>
                </a:lnTo>
                <a:lnTo>
                  <a:pt x="0" y="0"/>
                </a:lnTo>
                <a:close/>
              </a:path>
            </a:pathLst>
          </a:custGeom>
          <a:blipFill>
            <a:blip r:embed="rId4"/>
            <a:stretch>
              <a:fillRect l="0" t="0" r="0" b="-24216"/>
            </a:stretch>
          </a:blipFill>
        </p:spPr>
      </p:sp>
    </p:spTree>
  </p:cSld>
  <p:clrMapOvr>
    <a:masterClrMapping/>
  </p:clrMapOvr>
  <p:transition spd="fast">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849062" y="4192045"/>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49062" y="5684927"/>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49062" y="7177809"/>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2372457"/>
            <a:ext cx="10386592" cy="1578305"/>
          </a:xfrm>
          <a:prstGeom prst="rect">
            <a:avLst/>
          </a:prstGeom>
        </p:spPr>
        <p:txBody>
          <a:bodyPr anchor="t" rtlCol="false" tIns="0" lIns="0" bIns="0" rIns="0">
            <a:spAutoFit/>
          </a:bodyPr>
          <a:lstStyle/>
          <a:p>
            <a:pPr algn="l">
              <a:lnSpc>
                <a:spcPts val="6198"/>
              </a:lnSpc>
            </a:pPr>
            <a:r>
              <a:rPr lang="en-US" sz="5584">
                <a:solidFill>
                  <a:srgbClr val="333333"/>
                </a:solidFill>
                <a:latin typeface="Glass Antiqua"/>
                <a:ea typeface="Glass Antiqua"/>
                <a:cs typeface="Glass Antiqua"/>
                <a:sym typeface="Glass Antiqua"/>
              </a:rPr>
              <a:t>Znaczenie higieny cyfrowej </a:t>
            </a:r>
          </a:p>
          <a:p>
            <a:pPr algn="l" marL="0" indent="0" lvl="0">
              <a:lnSpc>
                <a:spcPts val="6198"/>
              </a:lnSpc>
            </a:pPr>
            <a:r>
              <a:rPr lang="en-US" sz="5584">
                <a:solidFill>
                  <a:srgbClr val="333333"/>
                </a:solidFill>
                <a:latin typeface="Glass Antiqua"/>
                <a:ea typeface="Glass Antiqua"/>
                <a:cs typeface="Glass Antiqua"/>
                <a:sym typeface="Glass Antiqua"/>
              </a:rPr>
              <a:t>w przedszkolu</a:t>
            </a:r>
          </a:p>
        </p:txBody>
      </p:sp>
      <p:sp>
        <p:nvSpPr>
          <p:cNvPr name="TextBox 6" id="6"/>
          <p:cNvSpPr txBox="true"/>
          <p:nvPr/>
        </p:nvSpPr>
        <p:spPr>
          <a:xfrm rot="0">
            <a:off x="1858284" y="4045156"/>
            <a:ext cx="7776416" cy="143382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Ponad połowa dzieci w wieku 7–12 lat korzysta z mediów społecznościowych przeznaczonych dla osób powyżej 13 roku życia, co pokazuje potrzebę wczesnej edukacji cyfrowej.</a:t>
            </a:r>
          </a:p>
        </p:txBody>
      </p:sp>
      <p:sp>
        <p:nvSpPr>
          <p:cNvPr name="TextBox 7" id="7"/>
          <p:cNvSpPr txBox="true"/>
          <p:nvPr/>
        </p:nvSpPr>
        <p:spPr>
          <a:xfrm rot="0">
            <a:off x="1858284" y="5538039"/>
            <a:ext cx="7776416" cy="107187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Higiena cyfrowa w przedszkolu ma chronić najmłodsze dzieci przed ryzykiem krzywdzenia seksualnego i innymi zagrożeniami w sieci.</a:t>
            </a:r>
          </a:p>
        </p:txBody>
      </p:sp>
      <p:sp>
        <p:nvSpPr>
          <p:cNvPr name="TextBox 8" id="8"/>
          <p:cNvSpPr txBox="true"/>
          <p:nvPr/>
        </p:nvSpPr>
        <p:spPr>
          <a:xfrm rot="0">
            <a:off x="1858284" y="7030921"/>
            <a:ext cx="7776416" cy="107187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Wprowadzenie zasad bezpiecznego korzystania z technologii już w przedszkolu jest kluczowe dla budowania świadomości i kompetencji cyfrowych dzieci.</a:t>
            </a:r>
          </a:p>
        </p:txBody>
      </p:sp>
      <p:sp>
        <p:nvSpPr>
          <p:cNvPr name="Freeform 9" id="9"/>
          <p:cNvSpPr/>
          <p:nvPr/>
        </p:nvSpPr>
        <p:spPr>
          <a:xfrm flipH="false" flipV="false" rot="0">
            <a:off x="10473903" y="844664"/>
            <a:ext cx="6785397" cy="8198941"/>
          </a:xfrm>
          <a:custGeom>
            <a:avLst/>
            <a:gdLst/>
            <a:ahLst/>
            <a:cxnLst/>
            <a:rect r="r" b="b" t="t" l="l"/>
            <a:pathLst>
              <a:path h="8198941" w="6785397">
                <a:moveTo>
                  <a:pt x="0" y="0"/>
                </a:moveTo>
                <a:lnTo>
                  <a:pt x="6785397" y="0"/>
                </a:lnTo>
                <a:lnTo>
                  <a:pt x="6785397" y="8198941"/>
                </a:lnTo>
                <a:lnTo>
                  <a:pt x="0" y="8198941"/>
                </a:lnTo>
                <a:lnTo>
                  <a:pt x="0" y="0"/>
                </a:lnTo>
                <a:close/>
              </a:path>
            </a:pathLst>
          </a:custGeom>
          <a:blipFill>
            <a:blip r:embed="rId4"/>
            <a:stretch>
              <a:fillRect l="0" t="0" r="0" b="-24216"/>
            </a:stretch>
          </a:blipFill>
        </p:spPr>
      </p:sp>
    </p:spTree>
  </p:cSld>
  <p:clrMapOvr>
    <a:masterClrMapping/>
  </p:clrMapOvr>
  <p:transition spd="fast">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849062" y="4192045"/>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49062" y="5684927"/>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49062" y="7177809"/>
            <a:ext cx="780193" cy="951455"/>
          </a:xfrm>
          <a:custGeom>
            <a:avLst/>
            <a:gdLst/>
            <a:ahLst/>
            <a:cxnLst/>
            <a:rect r="r" b="b" t="t" l="l"/>
            <a:pathLst>
              <a:path h="951455" w="780193">
                <a:moveTo>
                  <a:pt x="0" y="0"/>
                </a:moveTo>
                <a:lnTo>
                  <a:pt x="780194" y="0"/>
                </a:lnTo>
                <a:lnTo>
                  <a:pt x="780194" y="951455"/>
                </a:lnTo>
                <a:lnTo>
                  <a:pt x="0" y="951455"/>
                </a:lnTo>
                <a:lnTo>
                  <a:pt x="0" y="0"/>
                </a:lnTo>
                <a:close/>
              </a:path>
            </a:pathLst>
          </a:custGeom>
          <a:blipFill>
            <a:blip r:embed="rId2">
              <a:alphaModFix amt="69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2372457"/>
            <a:ext cx="10386592" cy="1578305"/>
          </a:xfrm>
          <a:prstGeom prst="rect">
            <a:avLst/>
          </a:prstGeom>
        </p:spPr>
        <p:txBody>
          <a:bodyPr anchor="t" rtlCol="false" tIns="0" lIns="0" bIns="0" rIns="0">
            <a:spAutoFit/>
          </a:bodyPr>
          <a:lstStyle/>
          <a:p>
            <a:pPr algn="l">
              <a:lnSpc>
                <a:spcPts val="6198"/>
              </a:lnSpc>
            </a:pPr>
            <a:r>
              <a:rPr lang="en-US" sz="5584">
                <a:solidFill>
                  <a:srgbClr val="333333"/>
                </a:solidFill>
                <a:latin typeface="Glass Antiqua"/>
                <a:ea typeface="Glass Antiqua"/>
                <a:cs typeface="Glass Antiqua"/>
                <a:sym typeface="Glass Antiqua"/>
              </a:rPr>
              <a:t>Znaczenie higieny cyfrowej </a:t>
            </a:r>
          </a:p>
          <a:p>
            <a:pPr algn="l" marL="0" indent="0" lvl="0">
              <a:lnSpc>
                <a:spcPts val="6198"/>
              </a:lnSpc>
            </a:pPr>
            <a:r>
              <a:rPr lang="en-US" sz="5584">
                <a:solidFill>
                  <a:srgbClr val="333333"/>
                </a:solidFill>
                <a:latin typeface="Glass Antiqua"/>
                <a:ea typeface="Glass Antiqua"/>
                <a:cs typeface="Glass Antiqua"/>
                <a:sym typeface="Glass Antiqua"/>
              </a:rPr>
              <a:t>w przedszkolu</a:t>
            </a:r>
          </a:p>
        </p:txBody>
      </p:sp>
      <p:sp>
        <p:nvSpPr>
          <p:cNvPr name="TextBox 6" id="6"/>
          <p:cNvSpPr txBox="true"/>
          <p:nvPr/>
        </p:nvSpPr>
        <p:spPr>
          <a:xfrm rot="0">
            <a:off x="1858284" y="4045156"/>
            <a:ext cx="7776416" cy="143382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Niezależnie od zasad wprowadzanych w starszych klasach, edukacja w zakresie higieny cyfrowej od najmłodszych lat uczy dzieci świadomego i bezpiecznego korzystania z technologii.</a:t>
            </a:r>
          </a:p>
        </p:txBody>
      </p:sp>
      <p:sp>
        <p:nvSpPr>
          <p:cNvPr name="TextBox 7" id="7"/>
          <p:cNvSpPr txBox="true"/>
          <p:nvPr/>
        </p:nvSpPr>
        <p:spPr>
          <a:xfrm rot="0">
            <a:off x="1858284" y="5538039"/>
            <a:ext cx="7776416" cy="143382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Smartfony i internet są codziennymi narzędziami, z których dzieci korzystają od urodzenia, dlatego edukacja w zakresie higieny cyfrowej powinna być realistyczna i dostosowana do rzeczywistości.</a:t>
            </a:r>
          </a:p>
        </p:txBody>
      </p:sp>
      <p:sp>
        <p:nvSpPr>
          <p:cNvPr name="TextBox 8" id="8"/>
          <p:cNvSpPr txBox="true"/>
          <p:nvPr/>
        </p:nvSpPr>
        <p:spPr>
          <a:xfrm rot="0">
            <a:off x="1858284" y="7030921"/>
            <a:ext cx="7776416" cy="1433827"/>
          </a:xfrm>
          <a:prstGeom prst="rect">
            <a:avLst/>
          </a:prstGeom>
        </p:spPr>
        <p:txBody>
          <a:bodyPr anchor="t" rtlCol="false" tIns="0" lIns="0" bIns="0" rIns="0">
            <a:spAutoFit/>
          </a:bodyPr>
          <a:lstStyle/>
          <a:p>
            <a:pPr algn="l" marL="0" indent="0" lvl="0">
              <a:lnSpc>
                <a:spcPts val="2870"/>
              </a:lnSpc>
              <a:spcBef>
                <a:spcPct val="0"/>
              </a:spcBef>
            </a:pPr>
            <a:r>
              <a:rPr lang="en-US" sz="2050">
                <a:solidFill>
                  <a:srgbClr val="333333"/>
                </a:solidFill>
                <a:latin typeface="Mali"/>
                <a:ea typeface="Mali"/>
                <a:cs typeface="Mali"/>
                <a:sym typeface="Mali"/>
              </a:rPr>
              <a:t>W przedszkolu higiena cyfrowa polega na nauce świadomego i bezpiecznego korzystania z technologii, zamiast stosowania przesadnych zakazów lub porównań do substancji szkodliwych.</a:t>
            </a:r>
          </a:p>
        </p:txBody>
      </p:sp>
      <p:sp>
        <p:nvSpPr>
          <p:cNvPr name="Freeform 9" id="9"/>
          <p:cNvSpPr/>
          <p:nvPr/>
        </p:nvSpPr>
        <p:spPr>
          <a:xfrm flipH="false" flipV="false" rot="0">
            <a:off x="10473903" y="844664"/>
            <a:ext cx="6785397" cy="8198941"/>
          </a:xfrm>
          <a:custGeom>
            <a:avLst/>
            <a:gdLst/>
            <a:ahLst/>
            <a:cxnLst/>
            <a:rect r="r" b="b" t="t" l="l"/>
            <a:pathLst>
              <a:path h="8198941" w="6785397">
                <a:moveTo>
                  <a:pt x="0" y="0"/>
                </a:moveTo>
                <a:lnTo>
                  <a:pt x="6785397" y="0"/>
                </a:lnTo>
                <a:lnTo>
                  <a:pt x="6785397" y="8198941"/>
                </a:lnTo>
                <a:lnTo>
                  <a:pt x="0" y="8198941"/>
                </a:lnTo>
                <a:lnTo>
                  <a:pt x="0" y="0"/>
                </a:lnTo>
                <a:close/>
              </a:path>
            </a:pathLst>
          </a:custGeom>
          <a:blipFill>
            <a:blip r:embed="rId4"/>
            <a:stretch>
              <a:fillRect l="0" t="0" r="0" b="-24216"/>
            </a:stretch>
          </a:blipFill>
        </p:spPr>
      </p:sp>
    </p:spTree>
  </p:cSld>
  <p:clrMapOvr>
    <a:masterClrMapping/>
  </p:clrMapOvr>
  <p:transition spd="fast">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264997" y="2331933"/>
            <a:ext cx="11504116" cy="899413"/>
          </a:xfrm>
          <a:custGeom>
            <a:avLst/>
            <a:gdLst/>
            <a:ahLst/>
            <a:cxnLst/>
            <a:rect r="r" b="b" t="t" l="l"/>
            <a:pathLst>
              <a:path h="899413" w="11504116">
                <a:moveTo>
                  <a:pt x="0" y="0"/>
                </a:moveTo>
                <a:lnTo>
                  <a:pt x="11504116" y="0"/>
                </a:lnTo>
                <a:lnTo>
                  <a:pt x="11504116" y="899413"/>
                </a:lnTo>
                <a:lnTo>
                  <a:pt x="0" y="8994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0" t="-17403" r="0" b="-29546"/>
              </a:stretch>
            </a:blipFill>
            <a:ln w="28575" cap="sq">
              <a:solidFill>
                <a:srgbClr val="303030"/>
              </a:solidFill>
              <a:prstDash val="solid"/>
              <a:miter/>
            </a:ln>
          </p:spPr>
        </p:sp>
      </p:grpSp>
      <p:sp>
        <p:nvSpPr>
          <p:cNvPr name="TextBox 5" id="5"/>
          <p:cNvSpPr txBox="true"/>
          <p:nvPr/>
        </p:nvSpPr>
        <p:spPr>
          <a:xfrm rot="0">
            <a:off x="916913" y="3752865"/>
            <a:ext cx="7989942" cy="5694045"/>
          </a:xfrm>
          <a:prstGeom prst="rect">
            <a:avLst/>
          </a:prstGeom>
        </p:spPr>
        <p:txBody>
          <a:bodyPr anchor="t" rtlCol="false" tIns="0" lIns="0" bIns="0" rIns="0">
            <a:spAutoFit/>
          </a:bodyPr>
          <a:lstStyle/>
          <a:p>
            <a:pPr algn="l" marL="582928" indent="-291464" lvl="1">
              <a:lnSpc>
                <a:spcPts val="3779"/>
              </a:lnSpc>
              <a:buFont typeface="Arial"/>
              <a:buChar char="•"/>
            </a:pPr>
            <a:r>
              <a:rPr lang="en-US" sz="2699">
                <a:solidFill>
                  <a:srgbClr val="333333"/>
                </a:solidFill>
                <a:latin typeface="Mali"/>
                <a:ea typeface="Mali"/>
                <a:cs typeface="Mali"/>
                <a:sym typeface="Mali"/>
              </a:rPr>
              <a:t>Głównym </a:t>
            </a:r>
            <a:r>
              <a:rPr lang="en-US" b="true" sz="2699">
                <a:solidFill>
                  <a:srgbClr val="333333"/>
                </a:solidFill>
                <a:latin typeface="Mali Bold"/>
                <a:ea typeface="Mali Bold"/>
                <a:cs typeface="Mali Bold"/>
                <a:sym typeface="Mali Bold"/>
              </a:rPr>
              <a:t>celem</a:t>
            </a:r>
            <a:r>
              <a:rPr lang="en-US" sz="2699">
                <a:solidFill>
                  <a:srgbClr val="333333"/>
                </a:solidFill>
                <a:latin typeface="Mali"/>
                <a:ea typeface="Mali"/>
                <a:cs typeface="Mali"/>
                <a:sym typeface="Mali"/>
              </a:rPr>
              <a:t> Ogólnopolskiego Badania Higieny Cyfrowej było dokonanie ponownej diagnozy higieny cyfrowej osób dorosłych mieszkających w Polsce i korzystających na co dzień z takich urządzeń ekranowych, jak telefon, komputer stacjonarny/ laptop, tablet, konsola do gier czy telewizor. </a:t>
            </a:r>
          </a:p>
          <a:p>
            <a:pPr algn="l" marL="582928" indent="-291464" lvl="1">
              <a:lnSpc>
                <a:spcPts val="3779"/>
              </a:lnSpc>
              <a:buFont typeface="Arial"/>
              <a:buChar char="•"/>
            </a:pPr>
            <a:r>
              <a:rPr lang="en-US" sz="2699">
                <a:solidFill>
                  <a:srgbClr val="333333"/>
                </a:solidFill>
                <a:latin typeface="Mali"/>
                <a:ea typeface="Mali"/>
                <a:cs typeface="Mali"/>
                <a:sym typeface="Mali"/>
              </a:rPr>
              <a:t>Pierwsze takie badanie odbyło się w 2023 roku.</a:t>
            </a:r>
          </a:p>
          <a:p>
            <a:pPr algn="l" marL="582928" indent="-291464" lvl="1">
              <a:lnSpc>
                <a:spcPts val="3779"/>
              </a:lnSpc>
              <a:buFont typeface="Arial"/>
              <a:buChar char="•"/>
            </a:pPr>
            <a:r>
              <a:rPr lang="en-US" b="true" sz="2699">
                <a:solidFill>
                  <a:srgbClr val="333333"/>
                </a:solidFill>
                <a:latin typeface="Mali Bold"/>
                <a:ea typeface="Mali Bold"/>
                <a:cs typeface="Mali Bold"/>
                <a:sym typeface="Mali Bold"/>
              </a:rPr>
              <a:t>Charakterystka grupy badanej:</a:t>
            </a:r>
            <a:r>
              <a:rPr lang="en-US" sz="2699">
                <a:solidFill>
                  <a:srgbClr val="333333"/>
                </a:solidFill>
                <a:latin typeface="Mali"/>
                <a:ea typeface="Mali"/>
                <a:cs typeface="Mali"/>
                <a:sym typeface="Mali"/>
              </a:rPr>
              <a:t> 1000 dorosłych mieszkanek i mieszkańców Polski korzystających z internetu. </a:t>
            </a:r>
          </a:p>
        </p:txBody>
      </p:sp>
      <p:sp>
        <p:nvSpPr>
          <p:cNvPr name="TextBox 6" id="6"/>
          <p:cNvSpPr txBox="true"/>
          <p:nvPr/>
        </p:nvSpPr>
        <p:spPr>
          <a:xfrm rot="0">
            <a:off x="782604" y="415464"/>
            <a:ext cx="11595197" cy="1916469"/>
          </a:xfrm>
          <a:prstGeom prst="rect">
            <a:avLst/>
          </a:prstGeom>
        </p:spPr>
        <p:txBody>
          <a:bodyPr anchor="t" rtlCol="false" tIns="0" lIns="0" bIns="0" rIns="0">
            <a:spAutoFit/>
          </a:bodyPr>
          <a:lstStyle/>
          <a:p>
            <a:pPr algn="just" marL="0" indent="0" lvl="0">
              <a:lnSpc>
                <a:spcPts val="15604"/>
              </a:lnSpc>
              <a:spcBef>
                <a:spcPct val="0"/>
              </a:spcBef>
            </a:pPr>
            <a:r>
              <a:rPr lang="en-US" sz="11146">
                <a:solidFill>
                  <a:srgbClr val="333333"/>
                </a:solidFill>
                <a:latin typeface="Glass Antiqua"/>
                <a:ea typeface="Glass Antiqua"/>
                <a:cs typeface="Glass Antiqua"/>
                <a:sym typeface="Glass Antiqua"/>
              </a:rPr>
              <a:t>Badanie warte uwagi</a:t>
            </a:r>
          </a:p>
        </p:txBody>
      </p:sp>
      <p:sp>
        <p:nvSpPr>
          <p:cNvPr name="TextBox 7" id="7"/>
          <p:cNvSpPr txBox="true"/>
          <p:nvPr/>
        </p:nvSpPr>
        <p:spPr>
          <a:xfrm rot="0">
            <a:off x="1154058" y="2527142"/>
            <a:ext cx="9724588" cy="461370"/>
          </a:xfrm>
          <a:prstGeom prst="rect">
            <a:avLst/>
          </a:prstGeom>
        </p:spPr>
        <p:txBody>
          <a:bodyPr anchor="t" rtlCol="false" tIns="0" lIns="0" bIns="0" rIns="0">
            <a:spAutoFit/>
          </a:bodyPr>
          <a:lstStyle/>
          <a:p>
            <a:pPr algn="l" marL="0" indent="0" lvl="0">
              <a:lnSpc>
                <a:spcPts val="3890"/>
              </a:lnSpc>
              <a:spcBef>
                <a:spcPct val="0"/>
              </a:spcBef>
            </a:pPr>
            <a:r>
              <a:rPr lang="en-US" sz="2779">
                <a:solidFill>
                  <a:srgbClr val="333333"/>
                </a:solidFill>
                <a:latin typeface="Mali"/>
                <a:ea typeface="Mali"/>
                <a:cs typeface="Mali"/>
                <a:sym typeface="Mali"/>
              </a:rPr>
              <a:t>Ogólnop</a:t>
            </a:r>
            <a:r>
              <a:rPr lang="en-US" sz="2779" strike="noStrike" u="none">
                <a:solidFill>
                  <a:srgbClr val="333333"/>
                </a:solidFill>
                <a:latin typeface="Mali"/>
                <a:ea typeface="Mali"/>
                <a:cs typeface="Mali"/>
                <a:sym typeface="Mali"/>
              </a:rPr>
              <a:t>olskie Badanie Higieny Cyfrowej Dorosłych 2025</a:t>
            </a:r>
          </a:p>
        </p:txBody>
      </p:sp>
    </p:spTree>
  </p:cSld>
  <p:clrMapOvr>
    <a:masterClrMapping/>
  </p:clrMapOvr>
  <p:transition spd="fast">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264997" y="2331933"/>
            <a:ext cx="11504116" cy="899413"/>
          </a:xfrm>
          <a:custGeom>
            <a:avLst/>
            <a:gdLst/>
            <a:ahLst/>
            <a:cxnLst/>
            <a:rect r="r" b="b" t="t" l="l"/>
            <a:pathLst>
              <a:path h="899413" w="11504116">
                <a:moveTo>
                  <a:pt x="0" y="0"/>
                </a:moveTo>
                <a:lnTo>
                  <a:pt x="11504116" y="0"/>
                </a:lnTo>
                <a:lnTo>
                  <a:pt x="11504116" y="899413"/>
                </a:lnTo>
                <a:lnTo>
                  <a:pt x="0" y="8994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75079">
            <a:off x="9034094" y="-179339"/>
            <a:ext cx="11549358" cy="11779184"/>
            <a:chOff x="0" y="0"/>
            <a:chExt cx="6062980" cy="6183630"/>
          </a:xfrm>
        </p:grpSpPr>
        <p:sp>
          <p:nvSpPr>
            <p:cNvPr name="Freeform 4" id="4"/>
            <p:cNvSpPr/>
            <p:nvPr/>
          </p:nvSpPr>
          <p:spPr>
            <a:xfrm flipH="false" flipV="false" rot="0">
              <a:off x="-257810" y="-427990"/>
              <a:ext cx="6739890" cy="7203440"/>
            </a:xfrm>
            <a:custGeom>
              <a:avLst/>
              <a:gdLst/>
              <a:ahLst/>
              <a:cxnLst/>
              <a:rect r="r" b="b" t="t" l="l"/>
              <a:pathLst>
                <a:path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4"/>
              <a:stretch>
                <a:fillRect l="-30098" t="0" r="-22736" b="0"/>
              </a:stretch>
            </a:blipFill>
            <a:ln w="28575" cap="sq">
              <a:solidFill>
                <a:srgbClr val="303030"/>
              </a:solidFill>
              <a:prstDash val="solid"/>
              <a:miter/>
            </a:ln>
          </p:spPr>
        </p:sp>
      </p:grpSp>
      <p:sp>
        <p:nvSpPr>
          <p:cNvPr name="TextBox 5" id="5"/>
          <p:cNvSpPr txBox="true"/>
          <p:nvPr/>
        </p:nvSpPr>
        <p:spPr>
          <a:xfrm rot="0">
            <a:off x="916913" y="3636452"/>
            <a:ext cx="7989942" cy="5929630"/>
          </a:xfrm>
          <a:prstGeom prst="rect">
            <a:avLst/>
          </a:prstGeom>
        </p:spPr>
        <p:txBody>
          <a:bodyPr anchor="t" rtlCol="false" tIns="0" lIns="0" bIns="0" rIns="0">
            <a:spAutoFit/>
          </a:bodyPr>
          <a:lstStyle/>
          <a:p>
            <a:pPr algn="l" marL="604518" indent="-302259" lvl="1">
              <a:lnSpc>
                <a:spcPts val="3919"/>
              </a:lnSpc>
              <a:buFont typeface="Arial"/>
              <a:buChar char="•"/>
            </a:pPr>
            <a:r>
              <a:rPr lang="en-US" sz="2799">
                <a:solidFill>
                  <a:srgbClr val="333333"/>
                </a:solidFill>
                <a:latin typeface="Mali"/>
                <a:ea typeface="Mali"/>
                <a:cs typeface="Mali"/>
                <a:sym typeface="Mali"/>
              </a:rPr>
              <a:t>Wśród uczestników przeważały </a:t>
            </a:r>
            <a:r>
              <a:rPr lang="en-US" b="true" sz="2799">
                <a:solidFill>
                  <a:srgbClr val="333333"/>
                </a:solidFill>
                <a:latin typeface="Mali Bold"/>
                <a:ea typeface="Mali Bold"/>
                <a:cs typeface="Mali Bold"/>
                <a:sym typeface="Mali Bold"/>
              </a:rPr>
              <a:t>kobiety</a:t>
            </a:r>
            <a:r>
              <a:rPr lang="en-US" sz="2799">
                <a:solidFill>
                  <a:srgbClr val="333333"/>
                </a:solidFill>
                <a:latin typeface="Mali"/>
                <a:ea typeface="Mali"/>
                <a:cs typeface="Mali"/>
                <a:sym typeface="Mali"/>
              </a:rPr>
              <a:t>, które stanowiły 51,8% badanej grupy. </a:t>
            </a:r>
          </a:p>
          <a:p>
            <a:pPr algn="l" marL="604518" indent="-302259" lvl="1">
              <a:lnSpc>
                <a:spcPts val="3919"/>
              </a:lnSpc>
              <a:buFont typeface="Arial"/>
              <a:buChar char="•"/>
            </a:pPr>
            <a:r>
              <a:rPr lang="en-US" sz="2799">
                <a:solidFill>
                  <a:srgbClr val="333333"/>
                </a:solidFill>
                <a:latin typeface="Mali"/>
                <a:ea typeface="Mali"/>
                <a:cs typeface="Mali"/>
                <a:sym typeface="Mali"/>
              </a:rPr>
              <a:t>Najliczniejszą grupę wśród respondentów w wieku </a:t>
            </a:r>
            <a:r>
              <a:rPr lang="en-US" b="true" sz="2799">
                <a:solidFill>
                  <a:srgbClr val="333333"/>
                </a:solidFill>
                <a:latin typeface="Mali Bold"/>
                <a:ea typeface="Mali Bold"/>
                <a:cs typeface="Mali Bold"/>
                <a:sym typeface="Mali Bold"/>
              </a:rPr>
              <a:t>18–81 lat</a:t>
            </a:r>
            <a:r>
              <a:rPr lang="en-US" sz="2799">
                <a:solidFill>
                  <a:srgbClr val="333333"/>
                </a:solidFill>
                <a:latin typeface="Mali"/>
                <a:ea typeface="Mali"/>
                <a:cs typeface="Mali"/>
                <a:sym typeface="Mali"/>
              </a:rPr>
              <a:t> stanowiły osoby w wieku 35–44 lat (22,0%). </a:t>
            </a:r>
          </a:p>
          <a:p>
            <a:pPr algn="l" marL="604518" indent="-302259" lvl="1">
              <a:lnSpc>
                <a:spcPts val="3919"/>
              </a:lnSpc>
              <a:buFont typeface="Arial"/>
              <a:buChar char="•"/>
            </a:pPr>
            <a:r>
              <a:rPr lang="en-US" sz="2799">
                <a:solidFill>
                  <a:srgbClr val="333333"/>
                </a:solidFill>
                <a:latin typeface="Mali"/>
                <a:ea typeface="Mali"/>
                <a:cs typeface="Mali"/>
                <a:sym typeface="Mali"/>
              </a:rPr>
              <a:t>Respondenci pochodzili z różnych typów miejscowości, najwięcej zamieszkiwało na </a:t>
            </a:r>
            <a:r>
              <a:rPr lang="en-US" b="true" sz="2799">
                <a:solidFill>
                  <a:srgbClr val="333333"/>
                </a:solidFill>
                <a:latin typeface="Mali Bold"/>
                <a:ea typeface="Mali Bold"/>
                <a:cs typeface="Mali Bold"/>
                <a:sym typeface="Mali Bold"/>
              </a:rPr>
              <a:t>wsi</a:t>
            </a:r>
            <a:r>
              <a:rPr lang="en-US" sz="2799">
                <a:solidFill>
                  <a:srgbClr val="333333"/>
                </a:solidFill>
                <a:latin typeface="Mali"/>
                <a:ea typeface="Mali"/>
                <a:cs typeface="Mali"/>
                <a:sym typeface="Mali"/>
              </a:rPr>
              <a:t> (37,1%) lub w </a:t>
            </a:r>
            <a:r>
              <a:rPr lang="en-US" b="true" sz="2799">
                <a:solidFill>
                  <a:srgbClr val="333333"/>
                </a:solidFill>
                <a:latin typeface="Mali Bold"/>
                <a:ea typeface="Mali Bold"/>
                <a:cs typeface="Mali Bold"/>
                <a:sym typeface="Mali Bold"/>
              </a:rPr>
              <a:t>dużych</a:t>
            </a:r>
            <a:r>
              <a:rPr lang="en-US" sz="2799">
                <a:solidFill>
                  <a:srgbClr val="333333"/>
                </a:solidFill>
                <a:latin typeface="Mali"/>
                <a:ea typeface="Mali"/>
                <a:cs typeface="Mali"/>
                <a:sym typeface="Mali"/>
              </a:rPr>
              <a:t> </a:t>
            </a:r>
            <a:r>
              <a:rPr lang="en-US" b="true" sz="2799">
                <a:solidFill>
                  <a:srgbClr val="333333"/>
                </a:solidFill>
                <a:latin typeface="Mali Bold"/>
                <a:ea typeface="Mali Bold"/>
                <a:cs typeface="Mali Bold"/>
                <a:sym typeface="Mali Bold"/>
              </a:rPr>
              <a:t>miastach</a:t>
            </a:r>
            <a:r>
              <a:rPr lang="en-US" sz="2799">
                <a:solidFill>
                  <a:srgbClr val="333333"/>
                </a:solidFill>
                <a:latin typeface="Mali"/>
                <a:ea typeface="Mali"/>
                <a:cs typeface="Mali"/>
                <a:sym typeface="Mali"/>
              </a:rPr>
              <a:t> (29,9%). </a:t>
            </a:r>
          </a:p>
          <a:p>
            <a:pPr algn="l" marL="604518" indent="-302259" lvl="1">
              <a:lnSpc>
                <a:spcPts val="3919"/>
              </a:lnSpc>
              <a:buFont typeface="Arial"/>
              <a:buChar char="•"/>
            </a:pPr>
            <a:r>
              <a:rPr lang="en-US" sz="2799">
                <a:solidFill>
                  <a:srgbClr val="333333"/>
                </a:solidFill>
                <a:latin typeface="Mali"/>
                <a:ea typeface="Mali"/>
                <a:cs typeface="Mali"/>
                <a:sym typeface="Mali"/>
              </a:rPr>
              <a:t>Najwięcej respondentów pochodziło z województwa </a:t>
            </a:r>
            <a:r>
              <a:rPr lang="en-US" b="true" sz="2799">
                <a:solidFill>
                  <a:srgbClr val="333333"/>
                </a:solidFill>
                <a:latin typeface="Mali Bold"/>
                <a:ea typeface="Mali Bold"/>
                <a:cs typeface="Mali Bold"/>
                <a:sym typeface="Mali Bold"/>
              </a:rPr>
              <a:t>mazowieckiego</a:t>
            </a:r>
            <a:r>
              <a:rPr lang="en-US" sz="2799">
                <a:solidFill>
                  <a:srgbClr val="333333"/>
                </a:solidFill>
                <a:latin typeface="Mali"/>
                <a:ea typeface="Mali"/>
                <a:cs typeface="Mali"/>
                <a:sym typeface="Mali"/>
              </a:rPr>
              <a:t> (13,9%) i </a:t>
            </a:r>
            <a:r>
              <a:rPr lang="en-US" b="true" sz="2799">
                <a:solidFill>
                  <a:srgbClr val="333333"/>
                </a:solidFill>
                <a:latin typeface="Mali Bold"/>
                <a:ea typeface="Mali Bold"/>
                <a:cs typeface="Mali Bold"/>
                <a:sym typeface="Mali Bold"/>
              </a:rPr>
              <a:t>śląskiego</a:t>
            </a:r>
            <a:r>
              <a:rPr lang="en-US" sz="2799">
                <a:solidFill>
                  <a:srgbClr val="333333"/>
                </a:solidFill>
                <a:latin typeface="Mali"/>
                <a:ea typeface="Mali"/>
                <a:cs typeface="Mali"/>
                <a:sym typeface="Mali"/>
              </a:rPr>
              <a:t> (12,0%). </a:t>
            </a:r>
          </a:p>
        </p:txBody>
      </p:sp>
      <p:sp>
        <p:nvSpPr>
          <p:cNvPr name="TextBox 6" id="6"/>
          <p:cNvSpPr txBox="true"/>
          <p:nvPr/>
        </p:nvSpPr>
        <p:spPr>
          <a:xfrm rot="0">
            <a:off x="782604" y="415464"/>
            <a:ext cx="11595197" cy="1916469"/>
          </a:xfrm>
          <a:prstGeom prst="rect">
            <a:avLst/>
          </a:prstGeom>
        </p:spPr>
        <p:txBody>
          <a:bodyPr anchor="t" rtlCol="false" tIns="0" lIns="0" bIns="0" rIns="0">
            <a:spAutoFit/>
          </a:bodyPr>
          <a:lstStyle/>
          <a:p>
            <a:pPr algn="just" marL="0" indent="0" lvl="0">
              <a:lnSpc>
                <a:spcPts val="15604"/>
              </a:lnSpc>
              <a:spcBef>
                <a:spcPct val="0"/>
              </a:spcBef>
            </a:pPr>
            <a:r>
              <a:rPr lang="en-US" sz="11146">
                <a:solidFill>
                  <a:srgbClr val="333333"/>
                </a:solidFill>
                <a:latin typeface="Glass Antiqua"/>
                <a:ea typeface="Glass Antiqua"/>
                <a:cs typeface="Glass Antiqua"/>
                <a:sym typeface="Glass Antiqua"/>
              </a:rPr>
              <a:t>Badanie warte uwagi</a:t>
            </a:r>
          </a:p>
        </p:txBody>
      </p:sp>
      <p:sp>
        <p:nvSpPr>
          <p:cNvPr name="TextBox 7" id="7"/>
          <p:cNvSpPr txBox="true"/>
          <p:nvPr/>
        </p:nvSpPr>
        <p:spPr>
          <a:xfrm rot="0">
            <a:off x="1154058" y="2527142"/>
            <a:ext cx="9724588" cy="461370"/>
          </a:xfrm>
          <a:prstGeom prst="rect">
            <a:avLst/>
          </a:prstGeom>
        </p:spPr>
        <p:txBody>
          <a:bodyPr anchor="t" rtlCol="false" tIns="0" lIns="0" bIns="0" rIns="0">
            <a:spAutoFit/>
          </a:bodyPr>
          <a:lstStyle/>
          <a:p>
            <a:pPr algn="l" marL="0" indent="0" lvl="0">
              <a:lnSpc>
                <a:spcPts val="3890"/>
              </a:lnSpc>
              <a:spcBef>
                <a:spcPct val="0"/>
              </a:spcBef>
            </a:pPr>
            <a:r>
              <a:rPr lang="en-US" sz="2779">
                <a:solidFill>
                  <a:srgbClr val="333333"/>
                </a:solidFill>
                <a:latin typeface="Mali"/>
                <a:ea typeface="Mali"/>
                <a:cs typeface="Mali"/>
                <a:sym typeface="Mali"/>
              </a:rPr>
              <a:t>Ogólnop</a:t>
            </a:r>
            <a:r>
              <a:rPr lang="en-US" sz="2779" strike="noStrike" u="none">
                <a:solidFill>
                  <a:srgbClr val="333333"/>
                </a:solidFill>
                <a:latin typeface="Mali"/>
                <a:ea typeface="Mali"/>
                <a:cs typeface="Mali"/>
                <a:sym typeface="Mali"/>
              </a:rPr>
              <a:t>olskie Badanie Higieny Cyfrowej Dorosłych 2025</a:t>
            </a:r>
          </a:p>
        </p:txBody>
      </p:sp>
    </p:spTree>
  </p:cSld>
  <p:clrMapOvr>
    <a:masterClrMapping/>
  </p:clrMapOvr>
  <p:transition spd="fast">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DAG3QJnob20</dc:identifier>
  <dcterms:modified xsi:type="dcterms:W3CDTF">2011-08-01T06:04:30Z</dcterms:modified>
  <cp:revision>1</cp:revision>
  <dc:title>higiena-cyfrowa-prezentacja</dc:title>
</cp:coreProperties>
</file>